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2" r:id="rId1"/>
  </p:sldMasterIdLst>
  <p:notesMasterIdLst>
    <p:notesMasterId r:id="rId24"/>
  </p:notesMasterIdLst>
  <p:sldIdLst>
    <p:sldId id="256" r:id="rId2"/>
    <p:sldId id="269" r:id="rId3"/>
    <p:sldId id="270" r:id="rId4"/>
    <p:sldId id="257" r:id="rId5"/>
    <p:sldId id="273" r:id="rId6"/>
    <p:sldId id="274" r:id="rId7"/>
    <p:sldId id="275" r:id="rId8"/>
    <p:sldId id="276" r:id="rId9"/>
    <p:sldId id="260" r:id="rId10"/>
    <p:sldId id="261" r:id="rId11"/>
    <p:sldId id="271" r:id="rId12"/>
    <p:sldId id="277" r:id="rId13"/>
    <p:sldId id="284" r:id="rId14"/>
    <p:sldId id="285" r:id="rId15"/>
    <p:sldId id="278" r:id="rId16"/>
    <p:sldId id="279" r:id="rId17"/>
    <p:sldId id="281" r:id="rId18"/>
    <p:sldId id="282" r:id="rId19"/>
    <p:sldId id="283" r:id="rId20"/>
    <p:sldId id="286" r:id="rId21"/>
    <p:sldId id="268" r:id="rId22"/>
    <p:sldId id="26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D0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5763"/>
  </p:normalViewPr>
  <p:slideViewPr>
    <p:cSldViewPr snapToGrid="0" snapToObjects="1">
      <p:cViewPr varScale="1">
        <p:scale>
          <a:sx n="109" d="100"/>
          <a:sy n="109" d="100"/>
        </p:scale>
        <p:origin x="216" y="440"/>
      </p:cViewPr>
      <p:guideLst/>
    </p:cSldViewPr>
  </p:slideViewPr>
  <p:outlineViewPr>
    <p:cViewPr>
      <p:scale>
        <a:sx n="33" d="100"/>
        <a:sy n="33" d="100"/>
      </p:scale>
      <p:origin x="0" y="0"/>
    </p:cViewPr>
    <p:sldLst>
      <p:sld r:id="rId1" collapse="1"/>
    </p:sldLst>
  </p:outlineViewPr>
  <p:notesTextViewPr>
    <p:cViewPr>
      <p:scale>
        <a:sx n="125" d="100"/>
        <a:sy n="125" d="100"/>
      </p:scale>
      <p:origin x="0" y="0"/>
    </p:cViewPr>
  </p:notesTextViewPr>
  <p:sorterViewPr>
    <p:cViewPr>
      <p:scale>
        <a:sx n="80" d="100"/>
        <a:sy n="80" d="100"/>
      </p:scale>
      <p:origin x="0" y="0"/>
    </p:cViewPr>
  </p:sorterViewPr>
  <p:notesViewPr>
    <p:cSldViewPr snapToGrid="0" snapToObjects="1">
      <p:cViewPr varScale="1">
        <p:scale>
          <a:sx n="96" d="100"/>
          <a:sy n="96" d="100"/>
        </p:scale>
        <p:origin x="3688"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72CB90-6F9F-6A44-9CB1-97F8B34C0BFB}" type="datetimeFigureOut">
              <a:rPr lang="it-IT" smtClean="0"/>
              <a:t>06/04/22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D02A53-8DF0-8C4F-9860-43C41585F080}" type="slidenum">
              <a:rPr lang="it-IT" smtClean="0"/>
              <a:t>‹N›</a:t>
            </a:fld>
            <a:endParaRPr lang="it-IT"/>
          </a:p>
        </p:txBody>
      </p:sp>
    </p:spTree>
    <p:extLst>
      <p:ext uri="{BB962C8B-B14F-4D97-AF65-F5344CB8AC3E}">
        <p14:creationId xmlns:p14="http://schemas.microsoft.com/office/powerpoint/2010/main" val="2875978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1</a:t>
            </a:fld>
            <a:endParaRPr lang="it-IT"/>
          </a:p>
        </p:txBody>
      </p:sp>
    </p:spTree>
    <p:extLst>
      <p:ext uri="{BB962C8B-B14F-4D97-AF65-F5344CB8AC3E}">
        <p14:creationId xmlns:p14="http://schemas.microsoft.com/office/powerpoint/2010/main" val="303061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a:t>The first </a:t>
            </a:r>
            <a:r>
              <a:rPr lang="it-IT" dirty="0" err="1"/>
              <a:t>two</a:t>
            </a:r>
            <a:r>
              <a:rPr lang="it-IT" dirty="0"/>
              <a:t> model </a:t>
            </a:r>
            <a:r>
              <a:rPr lang="it-IT" dirty="0" err="1"/>
              <a:t>is</a:t>
            </a:r>
            <a:r>
              <a:rPr lang="it-IT" dirty="0"/>
              <a:t> </a:t>
            </a:r>
            <a:r>
              <a:rPr lang="it-IT" dirty="0" err="1"/>
              <a:t>based</a:t>
            </a:r>
            <a:r>
              <a:rPr lang="it-IT" dirty="0"/>
              <a:t> on </a:t>
            </a:r>
            <a:r>
              <a:rPr lang="it-IT" dirty="0" err="1"/>
              <a:t>logistic</a:t>
            </a:r>
            <a:r>
              <a:rPr lang="it-IT" dirty="0"/>
              <a:t> </a:t>
            </a:r>
            <a:r>
              <a:rPr lang="it-IT" dirty="0" err="1"/>
              <a:t>regression</a:t>
            </a:r>
            <a:r>
              <a:rPr lang="it-IT" dirty="0"/>
              <a:t>. The last </a:t>
            </a:r>
            <a:r>
              <a:rPr lang="it-IT" dirty="0" err="1"/>
              <a:t>one</a:t>
            </a:r>
            <a:r>
              <a:rPr lang="it-IT" dirty="0"/>
              <a:t> </a:t>
            </a:r>
            <a:r>
              <a:rPr lang="it-IT" dirty="0" err="1"/>
              <a:t>is</a:t>
            </a:r>
            <a:r>
              <a:rPr lang="it-IT" dirty="0"/>
              <a:t> a </a:t>
            </a:r>
            <a:r>
              <a:rPr lang="it-IT" dirty="0" err="1"/>
              <a:t>nonparametric</a:t>
            </a:r>
            <a:r>
              <a:rPr lang="it-IT" dirty="0"/>
              <a:t> </a:t>
            </a:r>
            <a:r>
              <a:rPr lang="it-IT" dirty="0" err="1"/>
              <a:t>models</a:t>
            </a:r>
            <a:r>
              <a:rPr lang="it-IT" dirty="0"/>
              <a:t> </a:t>
            </a:r>
            <a:r>
              <a:rPr lang="it-IT" dirty="0" err="1"/>
              <a:t>that</a:t>
            </a:r>
            <a:r>
              <a:rPr lang="it-IT" dirty="0"/>
              <a:t> </a:t>
            </a:r>
            <a:r>
              <a:rPr lang="it-IT" dirty="0" err="1"/>
              <a:t>have</a:t>
            </a:r>
            <a:r>
              <a:rPr lang="it-IT" dirty="0"/>
              <a:t> </a:t>
            </a:r>
            <a:r>
              <a:rPr lang="it-IT" dirty="0" err="1"/>
              <a:t>also</a:t>
            </a:r>
            <a:r>
              <a:rPr lang="it-IT" dirty="0"/>
              <a:t> </a:t>
            </a:r>
            <a:r>
              <a:rPr lang="it-IT" dirty="0" err="1"/>
              <a:t>shown</a:t>
            </a:r>
            <a:r>
              <a:rPr lang="it-IT" dirty="0"/>
              <a:t> strong </a:t>
            </a:r>
            <a:r>
              <a:rPr lang="it-IT" dirty="0" err="1"/>
              <a:t>clinical</a:t>
            </a:r>
            <a:r>
              <a:rPr lang="it-IT" dirty="0"/>
              <a:t> </a:t>
            </a:r>
            <a:r>
              <a:rPr lang="it-IT" dirty="0" err="1"/>
              <a:t>prediction</a:t>
            </a:r>
            <a:r>
              <a:rPr lang="it-IT" dirty="0"/>
              <a:t> performance. </a:t>
            </a:r>
          </a:p>
        </p:txBody>
      </p:sp>
      <p:sp>
        <p:nvSpPr>
          <p:cNvPr id="4" name="Segnaposto numero diapositiva 3"/>
          <p:cNvSpPr>
            <a:spLocks noGrp="1"/>
          </p:cNvSpPr>
          <p:nvPr>
            <p:ph type="sldNum" sz="quarter" idx="5"/>
          </p:nvPr>
        </p:nvSpPr>
        <p:spPr/>
        <p:txBody>
          <a:bodyPr/>
          <a:lstStyle/>
          <a:p>
            <a:fld id="{2DD02A53-8DF0-8C4F-9860-43C41585F080}" type="slidenum">
              <a:rPr lang="it-IT" smtClean="0"/>
              <a:t>10</a:t>
            </a:fld>
            <a:endParaRPr lang="it-IT"/>
          </a:p>
        </p:txBody>
      </p:sp>
    </p:spTree>
    <p:extLst>
      <p:ext uri="{BB962C8B-B14F-4D97-AF65-F5344CB8AC3E}">
        <p14:creationId xmlns:p14="http://schemas.microsoft.com/office/powerpoint/2010/main" val="29509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noProof="0" dirty="0">
                <a:solidFill>
                  <a:schemeClr val="tx1"/>
                </a:solidFill>
                <a:effectLst/>
                <a:latin typeface="+mn-lt"/>
                <a:ea typeface="+mn-ea"/>
                <a:cs typeface="+mn-cs"/>
              </a:rPr>
              <a:t>For each model and outcome, they conducted 5-fold cross validation on the development cohort data searching across different hyperparameters</a:t>
            </a:r>
          </a:p>
          <a:p>
            <a:r>
              <a:rPr lang="en-GB" sz="1200" kern="1200" noProof="0" dirty="0">
                <a:solidFill>
                  <a:schemeClr val="tx1"/>
                </a:solidFill>
                <a:effectLst/>
                <a:latin typeface="+mn-lt"/>
                <a:ea typeface="+mn-ea"/>
                <a:cs typeface="+mn-cs"/>
              </a:rPr>
              <a:t> (alpha: [0.3, 0.5, 0.7]; mixing: [1 x 10^(-4), 1 x 10^4] equally spaced range of 10 values).</a:t>
            </a:r>
          </a:p>
          <a:p>
            <a:r>
              <a:rPr lang="en-GB" sz="1200" kern="1200" noProof="0" dirty="0">
                <a:solidFill>
                  <a:schemeClr val="tx1"/>
                </a:solidFill>
                <a:effectLst/>
                <a:latin typeface="+mn-lt"/>
                <a:ea typeface="+mn-ea"/>
                <a:cs typeface="+mn-cs"/>
              </a:rPr>
              <a:t>They select the model with the best average AUROC across all folds. </a:t>
            </a:r>
          </a:p>
          <a:p>
            <a:r>
              <a:rPr lang="en-GB" sz="1200" kern="1200" noProof="0" dirty="0">
                <a:solidFill>
                  <a:schemeClr val="tx1"/>
                </a:solidFill>
                <a:effectLst/>
                <a:latin typeface="+mn-lt"/>
                <a:ea typeface="+mn-ea"/>
                <a:cs typeface="+mn-cs"/>
              </a:rPr>
              <a:t>For the selected model, they compute the mean AUROC and AUPRC across all folds. </a:t>
            </a:r>
            <a:endParaRPr lang="en-GB" noProof="0" dirty="0"/>
          </a:p>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11</a:t>
            </a:fld>
            <a:endParaRPr lang="it-IT"/>
          </a:p>
        </p:txBody>
      </p:sp>
    </p:spTree>
    <p:extLst>
      <p:ext uri="{BB962C8B-B14F-4D97-AF65-F5344CB8AC3E}">
        <p14:creationId xmlns:p14="http://schemas.microsoft.com/office/powerpoint/2010/main" val="1901046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noProof="0" dirty="0">
                <a:solidFill>
                  <a:schemeClr val="tx1"/>
                </a:solidFill>
                <a:effectLst/>
                <a:latin typeface="+mn-lt"/>
                <a:ea typeface="+mn-ea"/>
                <a:cs typeface="+mn-cs"/>
              </a:rPr>
              <a:t>For each model and outcome, they conducted 5-fold cross validation on the development cohort data searching across different hyperparameters:</a:t>
            </a:r>
          </a:p>
          <a:p>
            <a:r>
              <a:rPr lang="en-GB" sz="1200" kern="1200" noProof="0" dirty="0">
                <a:solidFill>
                  <a:schemeClr val="tx1"/>
                </a:solidFill>
                <a:effectLst/>
                <a:latin typeface="+mn-lt"/>
                <a:ea typeface="+mn-ea"/>
                <a:cs typeface="+mn-cs"/>
              </a:rPr>
              <a:t> (alpha: [0.3, 0.5, 0.7]; mixing: [1 x 10^(-4), 1 x 10^4] equally spaced range of 10 values).</a:t>
            </a:r>
          </a:p>
          <a:p>
            <a:r>
              <a:rPr lang="en-GB" sz="1200" kern="1200" noProof="0" dirty="0">
                <a:solidFill>
                  <a:schemeClr val="tx1"/>
                </a:solidFill>
                <a:effectLst/>
                <a:latin typeface="+mn-lt"/>
                <a:ea typeface="+mn-ea"/>
                <a:cs typeface="+mn-cs"/>
              </a:rPr>
              <a:t>They select the model with the best average AUROC across all folds. </a:t>
            </a:r>
          </a:p>
          <a:p>
            <a:r>
              <a:rPr lang="en-GB" sz="1200" kern="1200" noProof="0" dirty="0">
                <a:solidFill>
                  <a:schemeClr val="tx1"/>
                </a:solidFill>
                <a:effectLst/>
                <a:latin typeface="+mn-lt"/>
                <a:ea typeface="+mn-ea"/>
                <a:cs typeface="+mn-cs"/>
              </a:rPr>
              <a:t>For the selected model, they compute the mean AUROC and AUPRC across all folds. </a:t>
            </a:r>
            <a:endParaRPr lang="en-GB" noProof="0" dirty="0"/>
          </a:p>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12</a:t>
            </a:fld>
            <a:endParaRPr lang="it-IT"/>
          </a:p>
        </p:txBody>
      </p:sp>
    </p:spTree>
    <p:extLst>
      <p:ext uri="{BB962C8B-B14F-4D97-AF65-F5344CB8AC3E}">
        <p14:creationId xmlns:p14="http://schemas.microsoft.com/office/powerpoint/2010/main" val="540920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noProof="0" dirty="0">
                <a:solidFill>
                  <a:schemeClr val="tx1"/>
                </a:solidFill>
                <a:effectLst/>
                <a:latin typeface="+mn-lt"/>
                <a:ea typeface="+mn-ea"/>
                <a:cs typeface="+mn-cs"/>
              </a:rPr>
              <a:t>The models with best </a:t>
            </a:r>
            <a:r>
              <a:rPr lang="en-GB" sz="1200" b="1" kern="1200" noProof="0" dirty="0">
                <a:solidFill>
                  <a:schemeClr val="tx1"/>
                </a:solidFill>
                <a:effectLst/>
                <a:latin typeface="+mn-lt"/>
                <a:ea typeface="+mn-ea"/>
                <a:cs typeface="+mn-cs"/>
              </a:rPr>
              <a:t>AUROC</a:t>
            </a:r>
            <a:r>
              <a:rPr lang="en-GB" sz="1200" kern="1200" noProof="0" dirty="0">
                <a:solidFill>
                  <a:schemeClr val="tx1"/>
                </a:solidFill>
                <a:effectLst/>
                <a:latin typeface="+mn-lt"/>
                <a:ea typeface="+mn-ea"/>
                <a:cs typeface="+mn-cs"/>
              </a:rPr>
              <a:t>:</a:t>
            </a:r>
          </a:p>
          <a:p>
            <a:pPr marL="228600" indent="-228600">
              <a:buAutoNum type="arabicPeriod"/>
            </a:pPr>
            <a:r>
              <a:rPr lang="en-GB" sz="1200" kern="1200" noProof="0" dirty="0">
                <a:solidFill>
                  <a:schemeClr val="tx1"/>
                </a:solidFill>
                <a:effectLst/>
                <a:latin typeface="+mn-lt"/>
                <a:ea typeface="+mn-ea"/>
                <a:cs typeface="+mn-cs"/>
              </a:rPr>
              <a:t>for mechanical ventilation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EN (0.878 [95% CI, 0.858-0.902])</a:t>
            </a:r>
          </a:p>
          <a:p>
            <a:pPr marL="228600" indent="-228600">
              <a:buAutoNum type="arabicPeriod"/>
            </a:pPr>
            <a:r>
              <a:rPr lang="en-GB" sz="1200" kern="1200" noProof="0" dirty="0">
                <a:solidFill>
                  <a:schemeClr val="tx1"/>
                </a:solidFill>
                <a:effectLst/>
                <a:latin typeface="+mn-lt"/>
                <a:ea typeface="+mn-ea"/>
                <a:cs typeface="+mn-cs"/>
              </a:rPr>
              <a:t>RRT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L1 (0.847 [95% CI, 0.815- 0.882])</a:t>
            </a:r>
          </a:p>
          <a:p>
            <a:pPr marL="228600" indent="-228600">
              <a:buAutoNum type="arabicPeriod"/>
            </a:pPr>
            <a:r>
              <a:rPr lang="en-GB" sz="1200" kern="1200" noProof="0" dirty="0">
                <a:solidFill>
                  <a:schemeClr val="tx1"/>
                </a:solidFill>
                <a:effectLst/>
                <a:latin typeface="+mn-lt"/>
                <a:ea typeface="+mn-ea"/>
                <a:cs typeface="+mn-cs"/>
              </a:rPr>
              <a:t>and readmission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GBT (0.838 [95% CI, 0.814-0.864]), respectively. </a:t>
            </a:r>
          </a:p>
          <a:p>
            <a:pPr marL="0" indent="0">
              <a:buNone/>
            </a:pPr>
            <a:endParaRPr lang="en-GB" sz="1200" kern="1200" noProof="0" dirty="0">
              <a:solidFill>
                <a:schemeClr val="tx1"/>
              </a:solidFill>
              <a:effectLst/>
              <a:latin typeface="+mn-lt"/>
              <a:ea typeface="+mn-ea"/>
              <a:cs typeface="+mn-cs"/>
            </a:endParaRPr>
          </a:p>
          <a:p>
            <a:pPr marL="0" indent="0">
              <a:buNone/>
            </a:pPr>
            <a:r>
              <a:rPr lang="en-GB" sz="1200" kern="1200" noProof="0" dirty="0">
                <a:solidFill>
                  <a:schemeClr val="tx1"/>
                </a:solidFill>
                <a:effectLst/>
                <a:latin typeface="+mn-lt"/>
                <a:ea typeface="+mn-ea"/>
                <a:cs typeface="+mn-cs"/>
              </a:rPr>
              <a:t>The best performing models according to </a:t>
            </a:r>
            <a:r>
              <a:rPr lang="en-GB" sz="1200" b="1" kern="1200" noProof="0" dirty="0">
                <a:solidFill>
                  <a:schemeClr val="tx1"/>
                </a:solidFill>
                <a:effectLst/>
                <a:latin typeface="+mn-lt"/>
                <a:ea typeface="+mn-ea"/>
                <a:cs typeface="+mn-cs"/>
              </a:rPr>
              <a:t>AUPRC:</a:t>
            </a:r>
          </a:p>
          <a:p>
            <a:pPr marL="228600" indent="-228600">
              <a:buAutoNum type="arabicPeriod"/>
            </a:pPr>
            <a:r>
              <a:rPr lang="en-GB" sz="1200" kern="1200" noProof="0" dirty="0">
                <a:solidFill>
                  <a:schemeClr val="tx1"/>
                </a:solidFill>
                <a:effectLst/>
                <a:latin typeface="+mn-lt"/>
                <a:ea typeface="+mn-ea"/>
                <a:cs typeface="+mn-cs"/>
              </a:rPr>
              <a:t>for mechanical ventilation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GBT (0.613 [95% CI, 0.555-0.668])</a:t>
            </a:r>
          </a:p>
          <a:p>
            <a:pPr marL="228600" indent="-228600">
              <a:buAutoNum type="arabicPeriod"/>
            </a:pPr>
            <a:r>
              <a:rPr lang="en-GB" sz="1200" kern="1200" noProof="0" dirty="0">
                <a:solidFill>
                  <a:schemeClr val="tx1"/>
                </a:solidFill>
                <a:effectLst/>
                <a:latin typeface="+mn-lt"/>
                <a:ea typeface="+mn-ea"/>
                <a:cs typeface="+mn-cs"/>
              </a:rPr>
              <a:t>RRT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L1 (0.381 [95% CI 0.293-0.453])</a:t>
            </a:r>
            <a:endParaRPr lang="en-GB" sz="1200" kern="1200" noProof="0" dirty="0">
              <a:solidFill>
                <a:schemeClr val="tx1"/>
              </a:solidFill>
              <a:effectLst/>
              <a:latin typeface="+mn-lt"/>
              <a:ea typeface="+mn-ea"/>
              <a:cs typeface="+mn-cs"/>
              <a:sym typeface="Wingdings" pitchFamily="2" charset="2"/>
            </a:endParaRPr>
          </a:p>
          <a:p>
            <a:pPr marL="228600" indent="-228600">
              <a:buAutoNum type="arabicPeriod"/>
            </a:pPr>
            <a:r>
              <a:rPr lang="en-GB" sz="1200" kern="1200" noProof="0" dirty="0">
                <a:solidFill>
                  <a:schemeClr val="tx1"/>
                </a:solidFill>
                <a:effectLst/>
                <a:latin typeface="+mn-lt"/>
                <a:ea typeface="+mn-ea"/>
                <a:cs typeface="+mn-cs"/>
              </a:rPr>
              <a:t>and readmission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EN (0.307 [95% CI, 0.249-0.353]), respectively. </a:t>
            </a:r>
          </a:p>
          <a:p>
            <a:pPr marL="0" indent="0">
              <a:buNone/>
            </a:pPr>
            <a:endParaRPr lang="en-GB" sz="1200" b="1" kern="1200" noProof="0" dirty="0">
              <a:solidFill>
                <a:schemeClr val="tx1"/>
              </a:solidFill>
              <a:effectLst/>
              <a:latin typeface="+mn-lt"/>
              <a:ea typeface="+mn-ea"/>
              <a:cs typeface="+mn-cs"/>
            </a:endParaRPr>
          </a:p>
          <a:p>
            <a:pPr marL="0" indent="0">
              <a:buNone/>
            </a:pPr>
            <a:r>
              <a:rPr lang="en-GB" sz="1200" b="1" kern="1200" noProof="0" dirty="0">
                <a:solidFill>
                  <a:schemeClr val="tx1"/>
                </a:solidFill>
                <a:effectLst/>
                <a:latin typeface="+mn-lt"/>
                <a:ea typeface="+mn-ea"/>
                <a:cs typeface="+mn-cs"/>
              </a:rPr>
              <a:t>SELECTED MODEL:</a:t>
            </a:r>
          </a:p>
          <a:p>
            <a:pPr marL="171450" indent="-171450">
              <a:buFont typeface="Arial" panose="020B0604020202020204" pitchFamily="34" charset="0"/>
              <a:buChar char="•"/>
            </a:pPr>
            <a:r>
              <a:rPr lang="en-GB" sz="1200" b="1" kern="1200" noProof="0" dirty="0">
                <a:solidFill>
                  <a:schemeClr val="tx1"/>
                </a:solidFill>
                <a:effectLst/>
                <a:latin typeface="+mn-lt"/>
                <a:ea typeface="+mn-ea"/>
                <a:cs typeface="+mn-cs"/>
              </a:rPr>
              <a:t>RRT: </a:t>
            </a:r>
            <a:r>
              <a:rPr lang="en-GB" sz="1200" kern="1200" noProof="0" dirty="0">
                <a:solidFill>
                  <a:schemeClr val="tx1"/>
                </a:solidFill>
                <a:effectLst/>
                <a:latin typeface="+mn-lt"/>
                <a:ea typeface="+mn-ea"/>
                <a:cs typeface="+mn-cs"/>
              </a:rPr>
              <a:t>Logistic L1 achieved the highest AUROC and AUPRC for RRT prediction; we use logistic L1 for all remaining RRT prediction experiments.</a:t>
            </a:r>
          </a:p>
          <a:p>
            <a:pPr marL="0" indent="0">
              <a:buFont typeface="Arial" panose="020B0604020202020204" pitchFamily="34" charset="0"/>
              <a:buNone/>
            </a:pPr>
            <a:r>
              <a:rPr lang="en-GB" sz="1200" kern="1200" noProof="0" dirty="0">
                <a:solidFill>
                  <a:schemeClr val="tx1"/>
                </a:solidFill>
                <a:effectLst/>
                <a:latin typeface="+mn-lt"/>
                <a:ea typeface="+mn-ea"/>
                <a:cs typeface="+mn-cs"/>
              </a:rPr>
              <a:t>No single model yielded the best performance on both metrics for mechanical ventilation and readmission.</a:t>
            </a:r>
          </a:p>
          <a:p>
            <a:pPr marL="171450" indent="-171450">
              <a:buFont typeface="Arial" panose="020B0604020202020204" pitchFamily="34" charset="0"/>
              <a:buChar char="•"/>
            </a:pPr>
            <a:r>
              <a:rPr lang="en-GB" sz="1200" kern="1200" noProof="0" dirty="0">
                <a:solidFill>
                  <a:schemeClr val="tx1"/>
                </a:solidFill>
                <a:effectLst/>
                <a:latin typeface="+mn-lt"/>
                <a:ea typeface="+mn-ea"/>
                <a:cs typeface="+mn-cs"/>
              </a:rPr>
              <a:t>They chosen GBT for mechanical ventilation and logistic EN for readmission, because they had the highest AUPRC and nearly highest AUROC:</a:t>
            </a:r>
          </a:p>
          <a:p>
            <a:pPr marL="628650" lvl="1" indent="-171450">
              <a:buFont typeface="Wingdings" pitchFamily="2" charset="2"/>
              <a:buChar char="v"/>
            </a:pPr>
            <a:r>
              <a:rPr lang="en-GB" sz="1200" kern="1200" noProof="0" dirty="0">
                <a:solidFill>
                  <a:schemeClr val="tx1"/>
                </a:solidFill>
                <a:effectLst/>
                <a:latin typeface="+mn-lt"/>
                <a:ea typeface="+mn-ea"/>
                <a:cs typeface="+mn-cs"/>
              </a:rPr>
              <a:t>mechanical ventilation, 0.869 [95% CI, 0.848-0.891]; </a:t>
            </a:r>
          </a:p>
          <a:p>
            <a:pPr marL="628650" lvl="1" indent="-171450">
              <a:buFont typeface="Wingdings" pitchFamily="2" charset="2"/>
              <a:buChar char="v"/>
            </a:pPr>
            <a:r>
              <a:rPr lang="en-GB" sz="1200" kern="1200" noProof="0" dirty="0">
                <a:solidFill>
                  <a:schemeClr val="tx1"/>
                </a:solidFill>
                <a:effectLst/>
                <a:latin typeface="+mn-lt"/>
                <a:ea typeface="+mn-ea"/>
                <a:cs typeface="+mn-cs"/>
              </a:rPr>
              <a:t>readmission, 0.830 [95% CI, 0.803-0.858]; </a:t>
            </a:r>
          </a:p>
          <a:p>
            <a:pPr marL="0" indent="0">
              <a:buNone/>
            </a:pPr>
            <a:endParaRPr lang="en-GB" noProof="0" dirty="0"/>
          </a:p>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13</a:t>
            </a:fld>
            <a:endParaRPr lang="it-IT"/>
          </a:p>
        </p:txBody>
      </p:sp>
    </p:spTree>
    <p:extLst>
      <p:ext uri="{BB962C8B-B14F-4D97-AF65-F5344CB8AC3E}">
        <p14:creationId xmlns:p14="http://schemas.microsoft.com/office/powerpoint/2010/main" val="2307685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noProof="0" dirty="0">
                <a:solidFill>
                  <a:schemeClr val="tx1"/>
                </a:solidFill>
                <a:effectLst/>
                <a:latin typeface="+mn-lt"/>
                <a:ea typeface="+mn-ea"/>
                <a:cs typeface="+mn-cs"/>
              </a:rPr>
              <a:t>The models with best </a:t>
            </a:r>
            <a:r>
              <a:rPr lang="en-GB" sz="1200" b="1" kern="1200" noProof="0" dirty="0">
                <a:solidFill>
                  <a:schemeClr val="tx1"/>
                </a:solidFill>
                <a:effectLst/>
                <a:latin typeface="+mn-lt"/>
                <a:ea typeface="+mn-ea"/>
                <a:cs typeface="+mn-cs"/>
              </a:rPr>
              <a:t>AUROC</a:t>
            </a:r>
            <a:r>
              <a:rPr lang="en-GB" sz="1200" kern="1200" noProof="0" dirty="0">
                <a:solidFill>
                  <a:schemeClr val="tx1"/>
                </a:solidFill>
                <a:effectLst/>
                <a:latin typeface="+mn-lt"/>
                <a:ea typeface="+mn-ea"/>
                <a:cs typeface="+mn-cs"/>
              </a:rPr>
              <a:t>:</a:t>
            </a:r>
          </a:p>
          <a:p>
            <a:pPr marL="228600" indent="-228600">
              <a:buAutoNum type="arabicPeriod"/>
            </a:pPr>
            <a:r>
              <a:rPr lang="en-GB" sz="1200" kern="1200" noProof="0" dirty="0">
                <a:solidFill>
                  <a:schemeClr val="tx1"/>
                </a:solidFill>
                <a:effectLst/>
                <a:latin typeface="+mn-lt"/>
                <a:ea typeface="+mn-ea"/>
                <a:cs typeface="+mn-cs"/>
              </a:rPr>
              <a:t>for mechanical ventilation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EN (0.878 [95% CI, 0.858-0.902])</a:t>
            </a:r>
          </a:p>
          <a:p>
            <a:pPr marL="228600" indent="-228600">
              <a:buAutoNum type="arabicPeriod"/>
            </a:pPr>
            <a:r>
              <a:rPr lang="en-GB" sz="1200" kern="1200" noProof="0" dirty="0">
                <a:solidFill>
                  <a:schemeClr val="tx1"/>
                </a:solidFill>
                <a:effectLst/>
                <a:latin typeface="+mn-lt"/>
                <a:ea typeface="+mn-ea"/>
                <a:cs typeface="+mn-cs"/>
              </a:rPr>
              <a:t>RRT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L1 (0.847 [95% CI, 0.815- 0.882])</a:t>
            </a:r>
          </a:p>
          <a:p>
            <a:pPr marL="228600" indent="-228600">
              <a:buAutoNum type="arabicPeriod"/>
            </a:pPr>
            <a:r>
              <a:rPr lang="en-GB" sz="1200" kern="1200" noProof="0" dirty="0">
                <a:solidFill>
                  <a:schemeClr val="tx1"/>
                </a:solidFill>
                <a:effectLst/>
                <a:latin typeface="+mn-lt"/>
                <a:ea typeface="+mn-ea"/>
                <a:cs typeface="+mn-cs"/>
              </a:rPr>
              <a:t>and readmission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GBT (0.838 [95% CI, 0.814-0.864]), respectively. </a:t>
            </a:r>
          </a:p>
          <a:p>
            <a:pPr marL="0" indent="0">
              <a:buNone/>
            </a:pPr>
            <a:endParaRPr lang="en-GB" sz="1200" kern="1200" noProof="0" dirty="0">
              <a:solidFill>
                <a:schemeClr val="tx1"/>
              </a:solidFill>
              <a:effectLst/>
              <a:latin typeface="+mn-lt"/>
              <a:ea typeface="+mn-ea"/>
              <a:cs typeface="+mn-cs"/>
            </a:endParaRPr>
          </a:p>
          <a:p>
            <a:pPr marL="0" indent="0">
              <a:buNone/>
            </a:pPr>
            <a:r>
              <a:rPr lang="en-GB" sz="1200" kern="1200" noProof="0" dirty="0">
                <a:solidFill>
                  <a:schemeClr val="tx1"/>
                </a:solidFill>
                <a:effectLst/>
                <a:latin typeface="+mn-lt"/>
                <a:ea typeface="+mn-ea"/>
                <a:cs typeface="+mn-cs"/>
              </a:rPr>
              <a:t>The best performing models according to </a:t>
            </a:r>
            <a:r>
              <a:rPr lang="en-GB" sz="1200" b="1" kern="1200" noProof="0" dirty="0">
                <a:solidFill>
                  <a:schemeClr val="tx1"/>
                </a:solidFill>
                <a:effectLst/>
                <a:latin typeface="+mn-lt"/>
                <a:ea typeface="+mn-ea"/>
                <a:cs typeface="+mn-cs"/>
              </a:rPr>
              <a:t>AUPRC:</a:t>
            </a:r>
          </a:p>
          <a:p>
            <a:pPr marL="228600" indent="-228600">
              <a:buAutoNum type="arabicPeriod"/>
            </a:pPr>
            <a:r>
              <a:rPr lang="en-GB" sz="1200" kern="1200" noProof="0" dirty="0">
                <a:solidFill>
                  <a:schemeClr val="tx1"/>
                </a:solidFill>
                <a:effectLst/>
                <a:latin typeface="+mn-lt"/>
                <a:ea typeface="+mn-ea"/>
                <a:cs typeface="+mn-cs"/>
              </a:rPr>
              <a:t>for mechanical ventilation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GBT (0.613 [95% CI, 0.555-0.668])</a:t>
            </a:r>
          </a:p>
          <a:p>
            <a:pPr marL="228600" indent="-228600">
              <a:buAutoNum type="arabicPeriod"/>
            </a:pPr>
            <a:r>
              <a:rPr lang="en-GB" sz="1200" kern="1200" noProof="0" dirty="0">
                <a:solidFill>
                  <a:schemeClr val="tx1"/>
                </a:solidFill>
                <a:effectLst/>
                <a:latin typeface="+mn-lt"/>
                <a:ea typeface="+mn-ea"/>
                <a:cs typeface="+mn-cs"/>
              </a:rPr>
              <a:t>RRT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L1 (0.381 [95% CI 0.293-0.453])</a:t>
            </a:r>
            <a:endParaRPr lang="en-GB" sz="1200" kern="1200" noProof="0" dirty="0">
              <a:solidFill>
                <a:schemeClr val="tx1"/>
              </a:solidFill>
              <a:effectLst/>
              <a:latin typeface="+mn-lt"/>
              <a:ea typeface="+mn-ea"/>
              <a:cs typeface="+mn-cs"/>
              <a:sym typeface="Wingdings" pitchFamily="2" charset="2"/>
            </a:endParaRPr>
          </a:p>
          <a:p>
            <a:pPr marL="228600" indent="-228600">
              <a:buAutoNum type="arabicPeriod"/>
            </a:pPr>
            <a:r>
              <a:rPr lang="en-GB" sz="1200" kern="1200" noProof="0" dirty="0">
                <a:solidFill>
                  <a:schemeClr val="tx1"/>
                </a:solidFill>
                <a:effectLst/>
                <a:latin typeface="+mn-lt"/>
                <a:ea typeface="+mn-ea"/>
                <a:cs typeface="+mn-cs"/>
              </a:rPr>
              <a:t>and readmission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EN (0.307 [95% CI, 0.249-0.353]), respectively. </a:t>
            </a:r>
          </a:p>
          <a:p>
            <a:pPr marL="0" indent="0">
              <a:buNone/>
            </a:pPr>
            <a:endParaRPr lang="en-GB" sz="1200" b="1" kern="1200" noProof="0" dirty="0">
              <a:solidFill>
                <a:schemeClr val="tx1"/>
              </a:solidFill>
              <a:effectLst/>
              <a:latin typeface="+mn-lt"/>
              <a:ea typeface="+mn-ea"/>
              <a:cs typeface="+mn-cs"/>
            </a:endParaRPr>
          </a:p>
          <a:p>
            <a:pPr marL="0" indent="0">
              <a:buNone/>
            </a:pPr>
            <a:r>
              <a:rPr lang="en-GB" sz="1200" b="1" kern="1200" noProof="0" dirty="0">
                <a:solidFill>
                  <a:schemeClr val="tx1"/>
                </a:solidFill>
                <a:effectLst/>
                <a:latin typeface="+mn-lt"/>
                <a:ea typeface="+mn-ea"/>
                <a:cs typeface="+mn-cs"/>
              </a:rPr>
              <a:t>SELECTED MODEL:</a:t>
            </a:r>
          </a:p>
          <a:p>
            <a:pPr marL="171450" indent="-171450">
              <a:buFont typeface="Arial" panose="020B0604020202020204" pitchFamily="34" charset="0"/>
              <a:buChar char="•"/>
            </a:pPr>
            <a:r>
              <a:rPr lang="en-GB" sz="1200" b="1" kern="1200" noProof="0" dirty="0">
                <a:solidFill>
                  <a:schemeClr val="tx1"/>
                </a:solidFill>
                <a:effectLst/>
                <a:latin typeface="+mn-lt"/>
                <a:ea typeface="+mn-ea"/>
                <a:cs typeface="+mn-cs"/>
              </a:rPr>
              <a:t>RRT: </a:t>
            </a:r>
            <a:r>
              <a:rPr lang="en-GB" sz="1200" kern="1200" noProof="0" dirty="0">
                <a:solidFill>
                  <a:schemeClr val="tx1"/>
                </a:solidFill>
                <a:effectLst/>
                <a:latin typeface="+mn-lt"/>
                <a:ea typeface="+mn-ea"/>
                <a:cs typeface="+mn-cs"/>
              </a:rPr>
              <a:t>Logistic L1 achieved the highest AUROC and AUPRC for RRT prediction; we use logistic L1 for all remaining RRT prediction experiments.</a:t>
            </a:r>
          </a:p>
          <a:p>
            <a:pPr marL="0" indent="0">
              <a:buFont typeface="Arial" panose="020B0604020202020204" pitchFamily="34" charset="0"/>
              <a:buNone/>
            </a:pPr>
            <a:r>
              <a:rPr lang="en-GB" sz="1200" kern="1200" noProof="0" dirty="0">
                <a:solidFill>
                  <a:schemeClr val="tx1"/>
                </a:solidFill>
                <a:effectLst/>
                <a:latin typeface="+mn-lt"/>
                <a:ea typeface="+mn-ea"/>
                <a:cs typeface="+mn-cs"/>
              </a:rPr>
              <a:t>No single model yielded the best performance on both metrics for mechanical ventilation and readmission.</a:t>
            </a:r>
          </a:p>
          <a:p>
            <a:pPr marL="171450" indent="-171450">
              <a:buFont typeface="Arial" panose="020B0604020202020204" pitchFamily="34" charset="0"/>
              <a:buChar char="•"/>
            </a:pPr>
            <a:r>
              <a:rPr lang="en-GB" sz="1200" kern="1200" noProof="0" dirty="0">
                <a:solidFill>
                  <a:schemeClr val="tx1"/>
                </a:solidFill>
                <a:effectLst/>
                <a:latin typeface="+mn-lt"/>
                <a:ea typeface="+mn-ea"/>
                <a:cs typeface="+mn-cs"/>
              </a:rPr>
              <a:t>They chosen GBT for mechanical ventilation and logistic EN for readmission, because they had the highest AUPRC and nearly highest AUROC:</a:t>
            </a:r>
          </a:p>
          <a:p>
            <a:pPr marL="628650" lvl="1" indent="-171450">
              <a:buFont typeface="Wingdings" pitchFamily="2" charset="2"/>
              <a:buChar char="v"/>
            </a:pPr>
            <a:r>
              <a:rPr lang="en-GB" sz="1200" kern="1200" noProof="0" dirty="0">
                <a:solidFill>
                  <a:schemeClr val="tx1"/>
                </a:solidFill>
                <a:effectLst/>
                <a:latin typeface="+mn-lt"/>
                <a:ea typeface="+mn-ea"/>
                <a:cs typeface="+mn-cs"/>
              </a:rPr>
              <a:t>mechanical ventilation, 0.869 [95% CI, 0.848-0.891]; </a:t>
            </a:r>
          </a:p>
          <a:p>
            <a:pPr marL="628650" lvl="1" indent="-171450">
              <a:buFont typeface="Wingdings" pitchFamily="2" charset="2"/>
              <a:buChar char="v"/>
            </a:pPr>
            <a:r>
              <a:rPr lang="en-GB" sz="1200" kern="1200" noProof="0" dirty="0">
                <a:solidFill>
                  <a:schemeClr val="tx1"/>
                </a:solidFill>
                <a:effectLst/>
                <a:latin typeface="+mn-lt"/>
                <a:ea typeface="+mn-ea"/>
                <a:cs typeface="+mn-cs"/>
              </a:rPr>
              <a:t>readmission, 0.830 [95% CI, 0.803-0.858]; </a:t>
            </a:r>
          </a:p>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14</a:t>
            </a:fld>
            <a:endParaRPr lang="it-IT"/>
          </a:p>
        </p:txBody>
      </p:sp>
    </p:spTree>
    <p:extLst>
      <p:ext uri="{BB962C8B-B14F-4D97-AF65-F5344CB8AC3E}">
        <p14:creationId xmlns:p14="http://schemas.microsoft.com/office/powerpoint/2010/main" val="1755406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Questo metodo è utilizzato per visualizzare la calibrazione di un classificatore. Gli esempi vengono raggruppati in </a:t>
            </a:r>
            <a:r>
              <a:rPr lang="it-IT" dirty="0" err="1"/>
              <a:t>bins</a:t>
            </a:r>
            <a:r>
              <a:rPr lang="it-IT" dirty="0"/>
              <a:t> in base alla probabilità predetta del modello </a:t>
            </a:r>
            <a:r>
              <a:rPr lang="it-IT" dirty="0" err="1"/>
              <a:t>P</a:t>
            </a:r>
            <a:r>
              <a:rPr lang="it-IT" dirty="0"/>
              <a:t>(C+|X). Per ciascun bin, viene calcolata la probabilità vera come numero di occorrenze della classe C+ all'interno del bin.</a:t>
            </a:r>
          </a:p>
          <a:p>
            <a:endParaRPr lang="it-IT" dirty="0"/>
          </a:p>
          <a:p>
            <a:r>
              <a:rPr lang="en-GB" noProof="0" dirty="0"/>
              <a:t>This method is used to visualize the calibration of a classifier. Examples are grouped into bins based on the predicted probability of the model P(C+|X). For each bin, the true probability is calculated as the number of occurrences of the C+ class within the bin.</a:t>
            </a:r>
          </a:p>
        </p:txBody>
      </p:sp>
      <p:sp>
        <p:nvSpPr>
          <p:cNvPr id="4" name="Segnaposto numero diapositiva 3"/>
          <p:cNvSpPr>
            <a:spLocks noGrp="1"/>
          </p:cNvSpPr>
          <p:nvPr>
            <p:ph type="sldNum" sz="quarter" idx="5"/>
          </p:nvPr>
        </p:nvSpPr>
        <p:spPr/>
        <p:txBody>
          <a:bodyPr/>
          <a:lstStyle/>
          <a:p>
            <a:fld id="{2DD02A53-8DF0-8C4F-9860-43C41585F080}" type="slidenum">
              <a:rPr lang="it-IT" smtClean="0"/>
              <a:t>15</a:t>
            </a:fld>
            <a:endParaRPr lang="it-IT"/>
          </a:p>
        </p:txBody>
      </p:sp>
    </p:spTree>
    <p:extLst>
      <p:ext uri="{BB962C8B-B14F-4D97-AF65-F5344CB8AC3E}">
        <p14:creationId xmlns:p14="http://schemas.microsoft.com/office/powerpoint/2010/main" val="287010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TRADUZIONE SLIDE: </a:t>
            </a:r>
          </a:p>
          <a:p>
            <a:r>
              <a:rPr lang="it-IT" dirty="0"/>
              <a:t>L'importanza delle caratteristiche per tutti i modelli è stata valutata usando SHAP.</a:t>
            </a:r>
          </a:p>
          <a:p>
            <a:r>
              <a:rPr lang="it-IT" dirty="0"/>
              <a:t>SHAP permette la visualizzazione per istanza, che per una data caratteristica può dimostrare la distribuzione della dimensione e della direzione dell'effetto in tutta la coorte.</a:t>
            </a:r>
          </a:p>
          <a:p>
            <a:endParaRPr lang="it-IT" dirty="0"/>
          </a:p>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16</a:t>
            </a:fld>
            <a:endParaRPr lang="it-IT"/>
          </a:p>
        </p:txBody>
      </p:sp>
    </p:spTree>
    <p:extLst>
      <p:ext uri="{BB962C8B-B14F-4D97-AF65-F5344CB8AC3E}">
        <p14:creationId xmlns:p14="http://schemas.microsoft.com/office/powerpoint/2010/main" val="137574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en-GB" noProof="0" dirty="0"/>
              <a:t>Positive Predictors (positive SHAP values) are:</a:t>
            </a:r>
          </a:p>
          <a:p>
            <a:pPr marL="228600" indent="-228600">
              <a:buFont typeface="+mj-lt"/>
              <a:buAutoNum type="arabicPeriod"/>
            </a:pPr>
            <a:r>
              <a:rPr lang="en-GB" noProof="0" dirty="0"/>
              <a:t>Respiratory illnesses including:</a:t>
            </a:r>
          </a:p>
          <a:p>
            <a:pPr marL="742950" lvl="1" indent="-285750">
              <a:buFont typeface="+mj-lt"/>
              <a:buAutoNum type="romanUcPeriod"/>
            </a:pPr>
            <a:r>
              <a:rPr lang="en-GB" noProof="0" dirty="0"/>
              <a:t>acute hypoxemic respiratory failure</a:t>
            </a:r>
          </a:p>
          <a:p>
            <a:pPr marL="742950" lvl="1" indent="-285750">
              <a:buFont typeface="+mj-lt"/>
              <a:buAutoNum type="romanUcPeriod"/>
            </a:pPr>
            <a:r>
              <a:rPr lang="en-GB" noProof="0" dirty="0"/>
              <a:t>acute respiratory distress syndrome (ARDS)</a:t>
            </a:r>
          </a:p>
          <a:p>
            <a:pPr marL="742950" lvl="1" indent="-285750">
              <a:buFont typeface="+mj-lt"/>
              <a:buAutoNum type="romanUcPeriod"/>
            </a:pPr>
            <a:r>
              <a:rPr lang="en-GB" noProof="0" dirty="0"/>
              <a:t>acute lower respiratory tract infection for mechanical ventilation</a:t>
            </a:r>
          </a:p>
          <a:p>
            <a:pPr marL="285750" lvl="0" indent="-285750">
              <a:buFont typeface="+mj-lt"/>
              <a:buAutoNum type="arabicPeriod"/>
            </a:pPr>
            <a:r>
              <a:rPr lang="en-GB" noProof="0" dirty="0"/>
              <a:t>High respiratory rate</a:t>
            </a:r>
          </a:p>
          <a:p>
            <a:pPr marL="285750" lvl="0" indent="-285750">
              <a:buFont typeface="+mj-lt"/>
              <a:buAutoNum type="arabicPeriod"/>
            </a:pPr>
            <a:r>
              <a:rPr lang="en-GB" noProof="0" dirty="0"/>
              <a:t>high </a:t>
            </a:r>
            <a:r>
              <a:rPr lang="en-GB" noProof="0"/>
              <a:t>neutrophil count</a:t>
            </a:r>
          </a:p>
          <a:p>
            <a:pPr marL="285750" lvl="0" indent="-285750">
              <a:buFont typeface="+mj-lt"/>
              <a:buAutoNum type="arabicPeriod"/>
            </a:pPr>
            <a:r>
              <a:rPr lang="en-GB" noProof="0"/>
              <a:t>hypoxemia</a:t>
            </a:r>
            <a:endParaRPr lang="en-GB" noProof="0" dirty="0"/>
          </a:p>
          <a:p>
            <a:pPr marL="285750" lvl="0" indent="-285750">
              <a:buFont typeface="+mj-lt"/>
              <a:buAutoNum type="arabicPeriod"/>
            </a:pPr>
            <a:r>
              <a:rPr lang="en-GB" noProof="0" dirty="0"/>
              <a:t>Shock</a:t>
            </a:r>
          </a:p>
          <a:p>
            <a:pPr marL="285750" lvl="0" indent="-285750">
              <a:buFont typeface="+mj-lt"/>
              <a:buAutoNum type="arabicPeriod"/>
            </a:pPr>
            <a:r>
              <a:rPr lang="en-GB" noProof="0" dirty="0"/>
              <a:t>documented disease due to </a:t>
            </a:r>
            <a:r>
              <a:rPr lang="en-GB" noProof="0" dirty="0" err="1"/>
              <a:t>coronaviridae</a:t>
            </a:r>
            <a:r>
              <a:rPr lang="en-GB" noProof="0" dirty="0"/>
              <a:t> (</a:t>
            </a:r>
            <a:r>
              <a:rPr lang="en-GB" noProof="0" dirty="0" err="1"/>
              <a:t>ie</a:t>
            </a:r>
            <a:r>
              <a:rPr lang="en-GB" noProof="0" dirty="0"/>
              <a:t>, the presence of the concept code “Disease due to </a:t>
            </a:r>
            <a:r>
              <a:rPr lang="en-GB" noProof="0" dirty="0" err="1"/>
              <a:t>Coronaviridae</a:t>
            </a:r>
            <a:r>
              <a:rPr lang="en-GB" noProof="0" dirty="0"/>
              <a:t>” in a patient’s clinical record)</a:t>
            </a:r>
          </a:p>
          <a:p>
            <a:pPr marL="0" lvl="0" indent="0">
              <a:buFont typeface="+mj-lt"/>
              <a:buNone/>
            </a:pPr>
            <a:r>
              <a:rPr lang="en-GB" noProof="0" dirty="0"/>
              <a:t>Negative predictive (negative SHAP values) are:</a:t>
            </a:r>
          </a:p>
          <a:p>
            <a:pPr marL="228600" lvl="0" indent="-228600">
              <a:buFont typeface="+mj-lt"/>
              <a:buAutoNum type="arabicPeriod"/>
            </a:pPr>
            <a:r>
              <a:rPr lang="en-GB" noProof="0" dirty="0"/>
              <a:t>Greater age</a:t>
            </a:r>
          </a:p>
        </p:txBody>
      </p:sp>
      <p:sp>
        <p:nvSpPr>
          <p:cNvPr id="4" name="Segnaposto numero diapositiva 3"/>
          <p:cNvSpPr>
            <a:spLocks noGrp="1"/>
          </p:cNvSpPr>
          <p:nvPr>
            <p:ph type="sldNum" sz="quarter" idx="5"/>
          </p:nvPr>
        </p:nvSpPr>
        <p:spPr/>
        <p:txBody>
          <a:bodyPr/>
          <a:lstStyle/>
          <a:p>
            <a:fld id="{2DD02A53-8DF0-8C4F-9860-43C41585F080}" type="slidenum">
              <a:rPr lang="it-IT" smtClean="0"/>
              <a:t>17</a:t>
            </a:fld>
            <a:endParaRPr lang="it-IT"/>
          </a:p>
        </p:txBody>
      </p:sp>
    </p:spTree>
    <p:extLst>
      <p:ext uri="{BB962C8B-B14F-4D97-AF65-F5344CB8AC3E}">
        <p14:creationId xmlns:p14="http://schemas.microsoft.com/office/powerpoint/2010/main" val="802802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DD02A53-8DF0-8C4F-9860-43C41585F080}" type="slidenum">
              <a:rPr lang="it-IT" smtClean="0"/>
              <a:t>18</a:t>
            </a:fld>
            <a:endParaRPr lang="it-IT"/>
          </a:p>
        </p:txBody>
      </p:sp>
    </p:spTree>
    <p:extLst>
      <p:ext uri="{BB962C8B-B14F-4D97-AF65-F5344CB8AC3E}">
        <p14:creationId xmlns:p14="http://schemas.microsoft.com/office/powerpoint/2010/main" val="658948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DD02A53-8DF0-8C4F-9860-43C41585F080}" type="slidenum">
              <a:rPr lang="it-IT" smtClean="0"/>
              <a:t>19</a:t>
            </a:fld>
            <a:endParaRPr lang="it-IT"/>
          </a:p>
        </p:txBody>
      </p:sp>
    </p:spTree>
    <p:extLst>
      <p:ext uri="{BB962C8B-B14F-4D97-AF65-F5344CB8AC3E}">
        <p14:creationId xmlns:p14="http://schemas.microsoft.com/office/powerpoint/2010/main" val="4036915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2</a:t>
            </a:fld>
            <a:endParaRPr lang="it-IT"/>
          </a:p>
        </p:txBody>
      </p:sp>
    </p:spTree>
    <p:extLst>
      <p:ext uri="{BB962C8B-B14F-4D97-AF65-F5344CB8AC3E}">
        <p14:creationId xmlns:p14="http://schemas.microsoft.com/office/powerpoint/2010/main" val="2692297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DD02A53-8DF0-8C4F-9860-43C41585F080}" type="slidenum">
              <a:rPr lang="it-IT" smtClean="0"/>
              <a:t>21</a:t>
            </a:fld>
            <a:endParaRPr lang="it-IT"/>
          </a:p>
        </p:txBody>
      </p:sp>
    </p:spTree>
    <p:extLst>
      <p:ext uri="{BB962C8B-B14F-4D97-AF65-F5344CB8AC3E}">
        <p14:creationId xmlns:p14="http://schemas.microsoft.com/office/powerpoint/2010/main" val="604536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DD02A53-8DF0-8C4F-9860-43C41585F080}" type="slidenum">
              <a:rPr lang="it-IT" smtClean="0"/>
              <a:t>22</a:t>
            </a:fld>
            <a:endParaRPr lang="it-IT"/>
          </a:p>
        </p:txBody>
      </p:sp>
    </p:spTree>
    <p:extLst>
      <p:ext uri="{BB962C8B-B14F-4D97-AF65-F5344CB8AC3E}">
        <p14:creationId xmlns:p14="http://schemas.microsoft.com/office/powerpoint/2010/main" val="2461466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surge in cases throughout the country continues to drive medical resource expenditure, exhausting limited supplies. In this setting, delivering optimal care to COVID- 19 patients will require matching scarce resources to patients in need across hospital systems, cities, and even across the country. Efficient distribution of resources will depend critically on prognostic assessments for newly presenting patients. With accurate prognostication, patient needs may be anticipated and met with the necessary equipment and provider expertise to limit disease progression or guard against avoidable adverse outcomes. In this study, we develop, validate, and analyze predictive models for the prognostication of 3 prevalent and actionable adverse outcomes in the setting of COVID-19.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L'impennata</a:t>
            </a:r>
            <a:r>
              <a:rPr lang="en-US" sz="1200" dirty="0"/>
              <a:t> </a:t>
            </a:r>
            <a:r>
              <a:rPr lang="en-US" sz="1200" dirty="0" err="1"/>
              <a:t>dei</a:t>
            </a:r>
            <a:r>
              <a:rPr lang="en-US" sz="1200" dirty="0"/>
              <a:t> </a:t>
            </a:r>
            <a:r>
              <a:rPr lang="en-US" sz="1200" dirty="0" err="1"/>
              <a:t>casi</a:t>
            </a:r>
            <a:r>
              <a:rPr lang="en-US" sz="1200" dirty="0"/>
              <a:t> in </a:t>
            </a:r>
            <a:r>
              <a:rPr lang="en-US" sz="1200" dirty="0" err="1"/>
              <a:t>tutto</a:t>
            </a:r>
            <a:r>
              <a:rPr lang="en-US" sz="1200" dirty="0"/>
              <a:t> il </a:t>
            </a:r>
            <a:r>
              <a:rPr lang="en-US" sz="1200" dirty="0" err="1"/>
              <a:t>paese</a:t>
            </a:r>
            <a:r>
              <a:rPr lang="en-US" sz="1200" dirty="0"/>
              <a:t> continua a </a:t>
            </a:r>
            <a:r>
              <a:rPr lang="en-US" sz="1200" dirty="0" err="1"/>
              <a:t>spingere</a:t>
            </a:r>
            <a:r>
              <a:rPr lang="en-US" sz="1200" dirty="0"/>
              <a:t> la </a:t>
            </a:r>
            <a:r>
              <a:rPr lang="en-US" sz="1200" dirty="0" err="1"/>
              <a:t>spesa</a:t>
            </a:r>
            <a:r>
              <a:rPr lang="en-US" sz="1200" dirty="0"/>
              <a:t> per le </a:t>
            </a:r>
            <a:r>
              <a:rPr lang="en-US" sz="1200" dirty="0" err="1"/>
              <a:t>risorse</a:t>
            </a:r>
            <a:r>
              <a:rPr lang="en-US" sz="1200" dirty="0"/>
              <a:t> </a:t>
            </a:r>
            <a:r>
              <a:rPr lang="en-US" sz="1200" dirty="0" err="1"/>
              <a:t>mediche</a:t>
            </a:r>
            <a:r>
              <a:rPr lang="en-US" sz="1200" dirty="0"/>
              <a:t>, </a:t>
            </a:r>
            <a:r>
              <a:rPr lang="en-US" sz="1200" dirty="0" err="1"/>
              <a:t>esaurendo</a:t>
            </a:r>
            <a:r>
              <a:rPr lang="en-US" sz="1200" dirty="0"/>
              <a:t> le </a:t>
            </a:r>
            <a:r>
              <a:rPr lang="en-US" sz="1200" dirty="0" err="1"/>
              <a:t>scorte</a:t>
            </a:r>
            <a:r>
              <a:rPr lang="en-US" sz="1200" dirty="0"/>
              <a:t> </a:t>
            </a:r>
            <a:r>
              <a:rPr lang="en-US" sz="1200" dirty="0" err="1"/>
              <a:t>limitate</a:t>
            </a:r>
            <a:r>
              <a:rPr lang="en-US" sz="1200" dirty="0"/>
              <a:t>. In </a:t>
            </a:r>
            <a:r>
              <a:rPr lang="en-US" sz="1200" dirty="0" err="1"/>
              <a:t>questo</a:t>
            </a:r>
            <a:r>
              <a:rPr lang="en-US" sz="1200" dirty="0"/>
              <a:t> </a:t>
            </a:r>
            <a:r>
              <a:rPr lang="en-US" sz="1200" dirty="0" err="1"/>
              <a:t>contesto</a:t>
            </a:r>
            <a:r>
              <a:rPr lang="en-US" sz="1200" dirty="0"/>
              <a:t>, </a:t>
            </a:r>
            <a:r>
              <a:rPr lang="en-US" sz="1200" dirty="0" err="1"/>
              <a:t>fornire</a:t>
            </a:r>
            <a:r>
              <a:rPr lang="en-US" sz="1200" dirty="0"/>
              <a:t> </a:t>
            </a:r>
            <a:r>
              <a:rPr lang="en-US" sz="1200" dirty="0" err="1"/>
              <a:t>un'assistenza</a:t>
            </a:r>
            <a:r>
              <a:rPr lang="en-US" sz="1200" dirty="0"/>
              <a:t> </a:t>
            </a:r>
            <a:r>
              <a:rPr lang="en-US" sz="1200" dirty="0" err="1"/>
              <a:t>ottimale</a:t>
            </a:r>
            <a:r>
              <a:rPr lang="en-US" sz="1200" dirty="0"/>
              <a:t> ai </a:t>
            </a:r>
            <a:r>
              <a:rPr lang="en-US" sz="1200" dirty="0" err="1"/>
              <a:t>pazienti</a:t>
            </a:r>
            <a:r>
              <a:rPr lang="en-US" sz="1200" dirty="0"/>
              <a:t> COVID-19 </a:t>
            </a:r>
            <a:r>
              <a:rPr lang="en-US" sz="1200" dirty="0" err="1"/>
              <a:t>richiederà</a:t>
            </a:r>
            <a:r>
              <a:rPr lang="en-US" sz="1200" dirty="0"/>
              <a:t> di far </a:t>
            </a:r>
            <a:r>
              <a:rPr lang="en-US" sz="1200" dirty="0" err="1"/>
              <a:t>corrispondere</a:t>
            </a:r>
            <a:r>
              <a:rPr lang="en-US" sz="1200" dirty="0"/>
              <a:t> le </a:t>
            </a:r>
            <a:r>
              <a:rPr lang="en-US" sz="1200" dirty="0" err="1"/>
              <a:t>scarse</a:t>
            </a:r>
            <a:r>
              <a:rPr lang="en-US" sz="1200" dirty="0"/>
              <a:t> </a:t>
            </a:r>
            <a:r>
              <a:rPr lang="en-US" sz="1200" dirty="0" err="1"/>
              <a:t>risorse</a:t>
            </a:r>
            <a:r>
              <a:rPr lang="en-US" sz="1200" dirty="0"/>
              <a:t> ai </a:t>
            </a:r>
            <a:r>
              <a:rPr lang="en-US" sz="1200" dirty="0" err="1"/>
              <a:t>pazienti</a:t>
            </a:r>
            <a:r>
              <a:rPr lang="en-US" sz="1200" dirty="0"/>
              <a:t> </a:t>
            </a:r>
            <a:r>
              <a:rPr lang="en-US" sz="1200" dirty="0" err="1"/>
              <a:t>che</a:t>
            </a:r>
            <a:r>
              <a:rPr lang="en-US" sz="1200" dirty="0"/>
              <a:t> ne </a:t>
            </a:r>
            <a:r>
              <a:rPr lang="en-US" sz="1200" dirty="0" err="1"/>
              <a:t>hanno</a:t>
            </a:r>
            <a:r>
              <a:rPr lang="en-US" sz="1200" dirty="0"/>
              <a:t> </a:t>
            </a:r>
            <a:r>
              <a:rPr lang="en-US" sz="1200" dirty="0" err="1"/>
              <a:t>bisogno</a:t>
            </a:r>
            <a:r>
              <a:rPr lang="en-US" sz="1200" dirty="0"/>
              <a:t> </a:t>
            </a:r>
            <a:r>
              <a:rPr lang="en-US" sz="1200" dirty="0" err="1"/>
              <a:t>nei</a:t>
            </a:r>
            <a:r>
              <a:rPr lang="en-US" sz="1200" dirty="0"/>
              <a:t> </a:t>
            </a:r>
            <a:r>
              <a:rPr lang="en-US" sz="1200" dirty="0" err="1"/>
              <a:t>sistemi</a:t>
            </a:r>
            <a:r>
              <a:rPr lang="en-US" sz="1200" dirty="0"/>
              <a:t> </a:t>
            </a:r>
            <a:r>
              <a:rPr lang="en-US" sz="1200" dirty="0" err="1"/>
              <a:t>ospedalieri</a:t>
            </a:r>
            <a:r>
              <a:rPr lang="en-US" sz="1200" dirty="0"/>
              <a:t>, </a:t>
            </a:r>
            <a:r>
              <a:rPr lang="en-US" sz="1200" dirty="0" err="1"/>
              <a:t>nelle</a:t>
            </a:r>
            <a:r>
              <a:rPr lang="en-US" sz="1200" dirty="0"/>
              <a:t> </a:t>
            </a:r>
            <a:r>
              <a:rPr lang="en-US" sz="1200" dirty="0" err="1"/>
              <a:t>città</a:t>
            </a:r>
            <a:r>
              <a:rPr lang="en-US" sz="1200" dirty="0"/>
              <a:t> e </a:t>
            </a:r>
            <a:r>
              <a:rPr lang="en-US" sz="1200" dirty="0" err="1"/>
              <a:t>persino</a:t>
            </a:r>
            <a:r>
              <a:rPr lang="en-US" sz="1200" dirty="0"/>
              <a:t> in </a:t>
            </a:r>
            <a:r>
              <a:rPr lang="en-US" sz="1200" dirty="0" err="1"/>
              <a:t>tutto</a:t>
            </a:r>
            <a:r>
              <a:rPr lang="en-US" sz="1200" dirty="0"/>
              <a:t> il </a:t>
            </a:r>
            <a:r>
              <a:rPr lang="en-US" sz="1200" dirty="0" err="1"/>
              <a:t>paese</a:t>
            </a:r>
            <a:r>
              <a:rPr lang="en-US" sz="1200" dirty="0"/>
              <a:t>. Una </a:t>
            </a:r>
            <a:r>
              <a:rPr lang="en-US" sz="1200" dirty="0" err="1"/>
              <a:t>distribuzione</a:t>
            </a:r>
            <a:r>
              <a:rPr lang="en-US" sz="1200" dirty="0"/>
              <a:t> </a:t>
            </a:r>
            <a:r>
              <a:rPr lang="en-US" sz="1200" dirty="0" err="1"/>
              <a:t>efficiente</a:t>
            </a:r>
            <a:r>
              <a:rPr lang="en-US" sz="1200" dirty="0"/>
              <a:t> </a:t>
            </a:r>
            <a:r>
              <a:rPr lang="en-US" sz="1200" dirty="0" err="1"/>
              <a:t>delle</a:t>
            </a:r>
            <a:r>
              <a:rPr lang="en-US" sz="1200" dirty="0"/>
              <a:t> </a:t>
            </a:r>
            <a:r>
              <a:rPr lang="en-US" sz="1200" dirty="0" err="1"/>
              <a:t>risorse</a:t>
            </a:r>
            <a:r>
              <a:rPr lang="en-US" sz="1200" dirty="0"/>
              <a:t> </a:t>
            </a:r>
            <a:r>
              <a:rPr lang="en-US" sz="1200" dirty="0" err="1"/>
              <a:t>dipenderà</a:t>
            </a:r>
            <a:r>
              <a:rPr lang="en-US" sz="1200" dirty="0"/>
              <a:t> in modo </a:t>
            </a:r>
            <a:r>
              <a:rPr lang="en-US" sz="1200" dirty="0" err="1"/>
              <a:t>critico</a:t>
            </a:r>
            <a:r>
              <a:rPr lang="en-US" sz="1200" dirty="0"/>
              <a:t> </a:t>
            </a:r>
            <a:r>
              <a:rPr lang="en-US" sz="1200" dirty="0" err="1"/>
              <a:t>dalle</a:t>
            </a:r>
            <a:r>
              <a:rPr lang="en-US" sz="1200" dirty="0"/>
              <a:t> </a:t>
            </a:r>
            <a:r>
              <a:rPr lang="en-US" sz="1200" dirty="0" err="1"/>
              <a:t>valutazioni</a:t>
            </a:r>
            <a:r>
              <a:rPr lang="en-US" sz="1200" dirty="0"/>
              <a:t> </a:t>
            </a:r>
            <a:r>
              <a:rPr lang="en-US" sz="1200" dirty="0" err="1"/>
              <a:t>prognostiche</a:t>
            </a:r>
            <a:r>
              <a:rPr lang="en-US" sz="1200" dirty="0"/>
              <a:t> per </a:t>
            </a:r>
            <a:r>
              <a:rPr lang="en-US" sz="1200" dirty="0" err="1"/>
              <a:t>i</a:t>
            </a:r>
            <a:r>
              <a:rPr lang="en-US" sz="1200" dirty="0"/>
              <a:t> </a:t>
            </a:r>
            <a:r>
              <a:rPr lang="en-US" sz="1200" dirty="0" err="1"/>
              <a:t>nuovi</a:t>
            </a:r>
            <a:r>
              <a:rPr lang="en-US" sz="1200" dirty="0"/>
              <a:t> </a:t>
            </a:r>
            <a:r>
              <a:rPr lang="en-US" sz="1200" dirty="0" err="1"/>
              <a:t>pazienti</a:t>
            </a:r>
            <a:r>
              <a:rPr lang="en-US" sz="1200" dirty="0"/>
              <a:t> </a:t>
            </a:r>
            <a:r>
              <a:rPr lang="en-US" sz="1200" dirty="0" err="1"/>
              <a:t>che</a:t>
            </a:r>
            <a:r>
              <a:rPr lang="en-US" sz="1200" dirty="0"/>
              <a:t> </a:t>
            </a:r>
            <a:r>
              <a:rPr lang="en-US" sz="1200" dirty="0" err="1"/>
              <a:t>si</a:t>
            </a:r>
            <a:r>
              <a:rPr lang="en-US" sz="1200" dirty="0"/>
              <a:t> </a:t>
            </a:r>
            <a:r>
              <a:rPr lang="en-US" sz="1200" dirty="0" err="1"/>
              <a:t>presentano</a:t>
            </a:r>
            <a:r>
              <a:rPr lang="en-US" sz="1200" dirty="0"/>
              <a:t>. Con una </a:t>
            </a:r>
            <a:r>
              <a:rPr lang="en-US" sz="1200" dirty="0" err="1"/>
              <a:t>prognosi</a:t>
            </a:r>
            <a:r>
              <a:rPr lang="en-US" sz="1200" dirty="0"/>
              <a:t> </a:t>
            </a:r>
            <a:r>
              <a:rPr lang="en-US" sz="1200" dirty="0" err="1"/>
              <a:t>accurata</a:t>
            </a:r>
            <a:r>
              <a:rPr lang="en-US" sz="1200" dirty="0"/>
              <a:t>, </a:t>
            </a:r>
            <a:r>
              <a:rPr lang="en-US" sz="1200" dirty="0" err="1"/>
              <a:t>i</a:t>
            </a:r>
            <a:r>
              <a:rPr lang="en-US" sz="1200" dirty="0"/>
              <a:t> </a:t>
            </a:r>
            <a:r>
              <a:rPr lang="en-US" sz="1200" dirty="0" err="1"/>
              <a:t>bisogni</a:t>
            </a:r>
            <a:r>
              <a:rPr lang="en-US" sz="1200" dirty="0"/>
              <a:t> </a:t>
            </a:r>
            <a:r>
              <a:rPr lang="en-US" sz="1200" dirty="0" err="1"/>
              <a:t>dei</a:t>
            </a:r>
            <a:r>
              <a:rPr lang="en-US" sz="1200" dirty="0"/>
              <a:t> </a:t>
            </a:r>
            <a:r>
              <a:rPr lang="en-US" sz="1200" dirty="0" err="1"/>
              <a:t>pazienti</a:t>
            </a:r>
            <a:r>
              <a:rPr lang="en-US" sz="1200" dirty="0"/>
              <a:t> </a:t>
            </a:r>
            <a:r>
              <a:rPr lang="en-US" sz="1200" dirty="0" err="1"/>
              <a:t>possono</a:t>
            </a:r>
            <a:r>
              <a:rPr lang="en-US" sz="1200" dirty="0"/>
              <a:t> </a:t>
            </a:r>
            <a:r>
              <a:rPr lang="en-US" sz="1200" dirty="0" err="1"/>
              <a:t>essere</a:t>
            </a:r>
            <a:r>
              <a:rPr lang="en-US" sz="1200" dirty="0"/>
              <a:t> </a:t>
            </a:r>
            <a:r>
              <a:rPr lang="en-US" sz="1200" dirty="0" err="1"/>
              <a:t>anticipati</a:t>
            </a:r>
            <a:r>
              <a:rPr lang="en-US" sz="1200" dirty="0"/>
              <a:t> e </a:t>
            </a:r>
            <a:r>
              <a:rPr lang="en-US" sz="1200" dirty="0" err="1"/>
              <a:t>soddisfatti</a:t>
            </a:r>
            <a:r>
              <a:rPr lang="en-US" sz="1200" dirty="0"/>
              <a:t> con </a:t>
            </a:r>
            <a:r>
              <a:rPr lang="en-US" sz="1200" dirty="0" err="1"/>
              <a:t>l'attrezzatura</a:t>
            </a:r>
            <a:r>
              <a:rPr lang="en-US" sz="1200" dirty="0"/>
              <a:t> </a:t>
            </a:r>
            <a:r>
              <a:rPr lang="en-US" sz="1200" dirty="0" err="1"/>
              <a:t>necessaria</a:t>
            </a:r>
            <a:r>
              <a:rPr lang="en-US" sz="1200" dirty="0"/>
              <a:t> e </a:t>
            </a:r>
            <a:r>
              <a:rPr lang="en-US" sz="1200" dirty="0" err="1"/>
              <a:t>l'esperienza</a:t>
            </a:r>
            <a:r>
              <a:rPr lang="en-US" sz="1200" dirty="0"/>
              <a:t> </a:t>
            </a:r>
            <a:r>
              <a:rPr lang="en-US" sz="1200" dirty="0" err="1"/>
              <a:t>dell'operatore</a:t>
            </a:r>
            <a:r>
              <a:rPr lang="en-US" sz="1200" dirty="0"/>
              <a:t> per </a:t>
            </a:r>
            <a:r>
              <a:rPr lang="en-US" sz="1200" dirty="0" err="1"/>
              <a:t>limitare</a:t>
            </a:r>
            <a:r>
              <a:rPr lang="en-US" sz="1200" dirty="0"/>
              <a:t> la </a:t>
            </a:r>
            <a:r>
              <a:rPr lang="en-US" sz="1200" dirty="0" err="1"/>
              <a:t>progressione</a:t>
            </a:r>
            <a:r>
              <a:rPr lang="en-US" sz="1200" dirty="0"/>
              <a:t> </a:t>
            </a:r>
            <a:r>
              <a:rPr lang="en-US" sz="1200" dirty="0" err="1"/>
              <a:t>della</a:t>
            </a:r>
            <a:r>
              <a:rPr lang="en-US" sz="1200" dirty="0"/>
              <a:t> </a:t>
            </a:r>
            <a:r>
              <a:rPr lang="en-US" sz="1200" dirty="0" err="1"/>
              <a:t>malattia</a:t>
            </a:r>
            <a:r>
              <a:rPr lang="en-US" sz="1200" dirty="0"/>
              <a:t> o per </a:t>
            </a:r>
            <a:r>
              <a:rPr lang="en-US" sz="1200" dirty="0" err="1"/>
              <a:t>evitare</a:t>
            </a:r>
            <a:r>
              <a:rPr lang="en-US" sz="1200" dirty="0"/>
              <a:t> </a:t>
            </a:r>
            <a:r>
              <a:rPr lang="en-US" sz="1200" dirty="0" err="1"/>
              <a:t>esiti</a:t>
            </a:r>
            <a:r>
              <a:rPr lang="en-US" sz="1200" dirty="0"/>
              <a:t> </a:t>
            </a:r>
            <a:r>
              <a:rPr lang="en-US" sz="1200" dirty="0" err="1"/>
              <a:t>avversi</a:t>
            </a:r>
            <a:r>
              <a:rPr lang="en-US" sz="1200" dirty="0"/>
              <a:t> </a:t>
            </a:r>
            <a:r>
              <a:rPr lang="en-US" sz="1200" dirty="0" err="1"/>
              <a:t>evitabili</a:t>
            </a:r>
            <a:r>
              <a:rPr lang="en-US" sz="1200" dirty="0"/>
              <a:t>. In </a:t>
            </a:r>
            <a:r>
              <a:rPr lang="en-US" sz="1200" dirty="0" err="1"/>
              <a:t>questo</a:t>
            </a:r>
            <a:r>
              <a:rPr lang="en-US" sz="1200" dirty="0"/>
              <a:t> studio, </a:t>
            </a:r>
            <a:r>
              <a:rPr lang="en-US" sz="1200" dirty="0" err="1"/>
              <a:t>sviluppiamo</a:t>
            </a:r>
            <a:r>
              <a:rPr lang="en-US" sz="1200" dirty="0"/>
              <a:t>, </a:t>
            </a:r>
            <a:r>
              <a:rPr lang="en-US" sz="1200" dirty="0" err="1"/>
              <a:t>convalidiamo</a:t>
            </a:r>
            <a:r>
              <a:rPr lang="en-US" sz="1200" dirty="0"/>
              <a:t> e </a:t>
            </a:r>
            <a:r>
              <a:rPr lang="en-US" sz="1200" dirty="0" err="1"/>
              <a:t>analizziamo</a:t>
            </a:r>
            <a:r>
              <a:rPr lang="en-US" sz="1200" dirty="0"/>
              <a:t> </a:t>
            </a:r>
            <a:r>
              <a:rPr lang="en-US" sz="1200" dirty="0" err="1"/>
              <a:t>modelli</a:t>
            </a:r>
            <a:r>
              <a:rPr lang="en-US" sz="1200" dirty="0"/>
              <a:t> </a:t>
            </a:r>
            <a:r>
              <a:rPr lang="en-US" sz="1200" dirty="0" err="1"/>
              <a:t>predittivi</a:t>
            </a:r>
            <a:r>
              <a:rPr lang="en-US" sz="1200" dirty="0"/>
              <a:t> per la </a:t>
            </a:r>
            <a:r>
              <a:rPr lang="en-US" sz="1200" dirty="0" err="1"/>
              <a:t>prognosi</a:t>
            </a:r>
            <a:r>
              <a:rPr lang="en-US" sz="1200" dirty="0"/>
              <a:t> di 3 </a:t>
            </a:r>
            <a:r>
              <a:rPr lang="en-US" sz="1200" dirty="0" err="1"/>
              <a:t>esiti</a:t>
            </a:r>
            <a:r>
              <a:rPr lang="en-US" sz="1200" dirty="0"/>
              <a:t> </a:t>
            </a:r>
            <a:r>
              <a:rPr lang="en-US" sz="1200" dirty="0" err="1"/>
              <a:t>avversi</a:t>
            </a:r>
            <a:r>
              <a:rPr lang="en-US" sz="1200" dirty="0"/>
              <a:t> </a:t>
            </a:r>
            <a:r>
              <a:rPr lang="en-US" sz="1200" dirty="0" err="1"/>
              <a:t>prevalenti</a:t>
            </a:r>
            <a:r>
              <a:rPr lang="en-US" sz="1200" dirty="0"/>
              <a:t> e </a:t>
            </a:r>
            <a:r>
              <a:rPr lang="en-US" sz="1200" dirty="0" err="1"/>
              <a:t>perseguibili</a:t>
            </a:r>
            <a:r>
              <a:rPr lang="en-US" sz="1200" dirty="0"/>
              <a:t> </a:t>
            </a:r>
            <a:r>
              <a:rPr lang="en-US" sz="1200" dirty="0" err="1"/>
              <a:t>nell'impostazione</a:t>
            </a:r>
            <a:r>
              <a:rPr lang="en-US" sz="1200" dirty="0"/>
              <a:t> di COVID-19.</a:t>
            </a:r>
            <a:endParaRPr lang="it-IT" sz="1200" dirty="0"/>
          </a:p>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3</a:t>
            </a:fld>
            <a:endParaRPr lang="it-IT"/>
          </a:p>
        </p:txBody>
      </p:sp>
    </p:spTree>
    <p:extLst>
      <p:ext uri="{BB962C8B-B14F-4D97-AF65-F5344CB8AC3E}">
        <p14:creationId xmlns:p14="http://schemas.microsoft.com/office/powerpoint/2010/main" val="3245549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DD02A53-8DF0-8C4F-9860-43C41585F080}" type="slidenum">
              <a:rPr lang="it-IT" smtClean="0"/>
              <a:t>4</a:t>
            </a:fld>
            <a:endParaRPr lang="it-IT"/>
          </a:p>
        </p:txBody>
      </p:sp>
    </p:spTree>
    <p:extLst>
      <p:ext uri="{BB962C8B-B14F-4D97-AF65-F5344CB8AC3E}">
        <p14:creationId xmlns:p14="http://schemas.microsoft.com/office/powerpoint/2010/main" val="2600900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5</a:t>
            </a:fld>
            <a:endParaRPr lang="it-IT"/>
          </a:p>
        </p:txBody>
      </p:sp>
    </p:spTree>
    <p:extLst>
      <p:ext uri="{BB962C8B-B14F-4D97-AF65-F5344CB8AC3E}">
        <p14:creationId xmlns:p14="http://schemas.microsoft.com/office/powerpoint/2010/main" val="91545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6</a:t>
            </a:fld>
            <a:endParaRPr lang="it-IT"/>
          </a:p>
        </p:txBody>
      </p:sp>
    </p:spTree>
    <p:extLst>
      <p:ext uri="{BB962C8B-B14F-4D97-AF65-F5344CB8AC3E}">
        <p14:creationId xmlns:p14="http://schemas.microsoft.com/office/powerpoint/2010/main" val="530311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7</a:t>
            </a:fld>
            <a:endParaRPr lang="it-IT"/>
          </a:p>
        </p:txBody>
      </p:sp>
    </p:spTree>
    <p:extLst>
      <p:ext uri="{BB962C8B-B14F-4D97-AF65-F5344CB8AC3E}">
        <p14:creationId xmlns:p14="http://schemas.microsoft.com/office/powerpoint/2010/main" val="472504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Spiegazione delle 12 ore:</a:t>
            </a:r>
          </a:p>
          <a:p>
            <a:pPr marL="285750" indent="-285750">
              <a:buFont typeface="Arial" panose="020B0604020202020204" pitchFamily="34" charset="0"/>
              <a:buChar char="•"/>
            </a:pPr>
            <a:r>
              <a:rPr lang="en-GB" dirty="0"/>
              <a:t>The 12- hour constraint is meant to exclude early events, which are likely to be anticipated on presentation and are therefore less likely to be intervened upon based on the output from a predictive model. </a:t>
            </a:r>
          </a:p>
          <a:p>
            <a:pPr marL="285750" indent="-285750">
              <a:buFont typeface="Arial" panose="020B0604020202020204" pitchFamily="34" charset="0"/>
              <a:buChar char="•"/>
            </a:pPr>
            <a:r>
              <a:rPr lang="en-GB" dirty="0"/>
              <a:t>This constraint also removes episodes occurring prior to a patient’s arrival at the hospital; such events must be excluded to permit construction of prognostic models. </a:t>
            </a:r>
          </a:p>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8</a:t>
            </a:fld>
            <a:endParaRPr lang="it-IT"/>
          </a:p>
        </p:txBody>
      </p:sp>
    </p:spTree>
    <p:extLst>
      <p:ext uri="{BB962C8B-B14F-4D97-AF65-F5344CB8AC3E}">
        <p14:creationId xmlns:p14="http://schemas.microsoft.com/office/powerpoint/2010/main" val="1585003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DD02A53-8DF0-8C4F-9860-43C41585F080}" type="slidenum">
              <a:rPr lang="it-IT" smtClean="0"/>
              <a:t>9</a:t>
            </a:fld>
            <a:endParaRPr lang="it-IT"/>
          </a:p>
        </p:txBody>
      </p:sp>
    </p:spTree>
    <p:extLst>
      <p:ext uri="{BB962C8B-B14F-4D97-AF65-F5344CB8AC3E}">
        <p14:creationId xmlns:p14="http://schemas.microsoft.com/office/powerpoint/2010/main" val="1028120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5411BF2-39E4-A749-BDC9-4096051BAB21}" type="datetimeFigureOut">
              <a:rPr lang="it-IT" smtClean="0"/>
              <a:t>06/04/22</a:t>
            </a:fld>
            <a:endParaRPr lang="it-IT"/>
          </a:p>
        </p:txBody>
      </p:sp>
      <p:sp>
        <p:nvSpPr>
          <p:cNvPr id="5" name="Footer Placeholder 4"/>
          <p:cNvSpPr>
            <a:spLocks noGrp="1"/>
          </p:cNvSpPr>
          <p:nvPr>
            <p:ph type="ftr" sz="quarter" idx="11"/>
          </p:nvPr>
        </p:nvSpPr>
        <p:spPr>
          <a:xfrm>
            <a:off x="1876424" y="5410201"/>
            <a:ext cx="5124886" cy="365125"/>
          </a:xfrm>
        </p:spPr>
        <p:txBody>
          <a:bodyPr/>
          <a:lstStyle/>
          <a:p>
            <a:endParaRPr lang="it-IT"/>
          </a:p>
        </p:txBody>
      </p:sp>
      <p:sp>
        <p:nvSpPr>
          <p:cNvPr id="6" name="Slide Number Placeholder 5"/>
          <p:cNvSpPr>
            <a:spLocks noGrp="1"/>
          </p:cNvSpPr>
          <p:nvPr>
            <p:ph type="sldNum" sz="quarter" idx="12"/>
          </p:nvPr>
        </p:nvSpPr>
        <p:spPr>
          <a:xfrm>
            <a:off x="9896911" y="5410199"/>
            <a:ext cx="771089" cy="365125"/>
          </a:xfrm>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1283721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5411BF2-39E4-A749-BDC9-4096051BAB21}" type="datetimeFigureOut">
              <a:rPr lang="it-IT" smtClean="0"/>
              <a:t>06/04/22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2861596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5411BF2-39E4-A749-BDC9-4096051BAB21}" type="datetimeFigureOut">
              <a:rPr lang="it-IT" smtClean="0"/>
              <a:t>06/04/22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2652474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5411BF2-39E4-A749-BDC9-4096051BAB21}" type="datetimeFigureOut">
              <a:rPr lang="it-IT" smtClean="0"/>
              <a:t>06/04/22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1D2EB-393F-8C4F-B205-9B1368CC0D34}" type="slidenum">
              <a:rPr lang="it-IT" smtClean="0"/>
              <a:t>‹N›</a:t>
            </a:fld>
            <a:endParaRPr lang="it-IT"/>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05459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5411BF2-39E4-A749-BDC9-4096051BAB21}" type="datetimeFigureOut">
              <a:rPr lang="it-IT" smtClean="0"/>
              <a:t>06/04/22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2032350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C5411BF2-39E4-A749-BDC9-4096051BAB21}" type="datetimeFigureOut">
              <a:rPr lang="it-IT" smtClean="0"/>
              <a:t>06/04/22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970714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C5411BF2-39E4-A749-BDC9-4096051BAB21}" type="datetimeFigureOut">
              <a:rPr lang="it-IT" smtClean="0"/>
              <a:t>06/04/22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1626065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5411BF2-39E4-A749-BDC9-4096051BAB21}" type="datetimeFigureOut">
              <a:rPr lang="it-IT" smtClean="0"/>
              <a:t>06/04/22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12845472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5411BF2-39E4-A749-BDC9-4096051BAB21}" type="datetimeFigureOut">
              <a:rPr lang="it-IT" smtClean="0"/>
              <a:t>06/04/22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764842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5411BF2-39E4-A749-BDC9-4096051BAB21}" type="datetimeFigureOut">
              <a:rPr lang="it-IT" smtClean="0"/>
              <a:t>06/04/22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2889101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C5411BF2-39E4-A749-BDC9-4096051BAB21}" type="datetimeFigureOut">
              <a:rPr lang="it-IT" smtClean="0"/>
              <a:t>06/04/22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1505356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C5411BF2-39E4-A749-BDC9-4096051BAB21}" type="datetimeFigureOut">
              <a:rPr lang="it-IT" smtClean="0"/>
              <a:t>06/04/22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307360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C5411BF2-39E4-A749-BDC9-4096051BAB21}" type="datetimeFigureOut">
              <a:rPr lang="it-IT" smtClean="0"/>
              <a:t>06/04/22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1724471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C5411BF2-39E4-A749-BDC9-4096051BAB21}" type="datetimeFigureOut">
              <a:rPr lang="it-IT" smtClean="0"/>
              <a:t>06/04/22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1606848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411BF2-39E4-A749-BDC9-4096051BAB21}" type="datetimeFigureOut">
              <a:rPr lang="it-IT" smtClean="0"/>
              <a:t>06/04/22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4231776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5411BF2-39E4-A749-BDC9-4096051BAB21}" type="datetimeFigureOut">
              <a:rPr lang="it-IT" smtClean="0"/>
              <a:t>06/04/22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2820408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5411BF2-39E4-A749-BDC9-4096051BAB21}" type="datetimeFigureOut">
              <a:rPr lang="it-IT" smtClean="0"/>
              <a:t>06/04/22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2926101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5411BF2-39E4-A749-BDC9-4096051BAB21}" type="datetimeFigureOut">
              <a:rPr lang="it-IT" smtClean="0"/>
              <a:t>06/04/22</a:t>
            </a:fld>
            <a:endParaRPr lang="it-IT"/>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C1D2EB-393F-8C4F-B205-9B1368CC0D34}" type="slidenum">
              <a:rPr lang="it-IT" smtClean="0"/>
              <a:t>‹N›</a:t>
            </a:fld>
            <a:endParaRPr lang="it-IT"/>
          </a:p>
        </p:txBody>
      </p:sp>
    </p:spTree>
    <p:extLst>
      <p:ext uri="{BB962C8B-B14F-4D97-AF65-F5344CB8AC3E}">
        <p14:creationId xmlns:p14="http://schemas.microsoft.com/office/powerpoint/2010/main" val="2362648740"/>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5.xml"/></Relationships>
</file>

<file path=ppt/slides/_rels/slide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slide" Target="slide5.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B90FC65-24A7-7E4E-B28B-7634FC5EFB5F}"/>
              </a:ext>
            </a:extLst>
          </p:cNvPr>
          <p:cNvSpPr txBox="1"/>
          <p:nvPr/>
        </p:nvSpPr>
        <p:spPr>
          <a:xfrm>
            <a:off x="1693798" y="1982101"/>
            <a:ext cx="9406758" cy="1846659"/>
          </a:xfrm>
          <a:prstGeom prst="rect">
            <a:avLst/>
          </a:prstGeom>
          <a:noFill/>
        </p:spPr>
        <p:txBody>
          <a:bodyPr wrap="square" rtlCol="0">
            <a:spAutoFit/>
          </a:bodyPr>
          <a:lstStyle/>
          <a:p>
            <a:pPr algn="ctr"/>
            <a:r>
              <a:rPr lang="it-IT" sz="3200" b="1" i="1" dirty="0">
                <a:latin typeface="Times New Roman" panose="02020603050405020304" pitchFamily="18" charset="0"/>
                <a:cs typeface="Times New Roman" panose="02020603050405020304" pitchFamily="18" charset="0"/>
              </a:rPr>
              <a:t>Development and </a:t>
            </a:r>
            <a:r>
              <a:rPr lang="en-US" sz="3200" b="1" i="1" dirty="0">
                <a:latin typeface="Times New Roman" panose="02020603050405020304" pitchFamily="18" charset="0"/>
                <a:cs typeface="Times New Roman" panose="02020603050405020304" pitchFamily="18" charset="0"/>
              </a:rPr>
              <a:t>validation</a:t>
            </a:r>
            <a:r>
              <a:rPr lang="it-IT" sz="3200" b="1" i="1" dirty="0">
                <a:latin typeface="Times New Roman" panose="02020603050405020304" pitchFamily="18" charset="0"/>
                <a:cs typeface="Times New Roman" panose="02020603050405020304" pitchFamily="18" charset="0"/>
              </a:rPr>
              <a:t> of </a:t>
            </a:r>
            <a:r>
              <a:rPr lang="en-US" sz="3200" b="1" i="1" dirty="0">
                <a:latin typeface="Times New Roman" panose="02020603050405020304" pitchFamily="18" charset="0"/>
                <a:cs typeface="Times New Roman" panose="02020603050405020304" pitchFamily="18" charset="0"/>
              </a:rPr>
              <a:t>prediction models for mechanical ventilation, renal replacement therapy, and readmission in COVID-19 patients.</a:t>
            </a:r>
          </a:p>
          <a:p>
            <a:endParaRPr lang="it-IT" dirty="0"/>
          </a:p>
        </p:txBody>
      </p:sp>
      <p:sp>
        <p:nvSpPr>
          <p:cNvPr id="5" name="CasellaDiTesto 4">
            <a:extLst>
              <a:ext uri="{FF2B5EF4-FFF2-40B4-BE49-F238E27FC236}">
                <a16:creationId xmlns:a16="http://schemas.microsoft.com/office/drawing/2014/main" id="{7463C4D2-278D-F04A-81B9-A8ADA22523F3}"/>
              </a:ext>
            </a:extLst>
          </p:cNvPr>
          <p:cNvSpPr txBox="1"/>
          <p:nvPr/>
        </p:nvSpPr>
        <p:spPr>
          <a:xfrm>
            <a:off x="4187687" y="581389"/>
            <a:ext cx="3882887" cy="861774"/>
          </a:xfrm>
          <a:prstGeom prst="rect">
            <a:avLst/>
          </a:prstGeom>
          <a:noFill/>
        </p:spPr>
        <p:txBody>
          <a:bodyPr wrap="square" rtlCol="0">
            <a:spAutoFit/>
          </a:bodyPr>
          <a:lstStyle/>
          <a:p>
            <a:r>
              <a:rPr lang="it-IT" sz="3200" b="1" dirty="0">
                <a:latin typeface="Times New Roman" panose="02020603050405020304" pitchFamily="18" charset="0"/>
                <a:cs typeface="Times New Roman" panose="02020603050405020304" pitchFamily="18" charset="0"/>
              </a:rPr>
              <a:t>JOURNAL CLUB 2</a:t>
            </a:r>
          </a:p>
          <a:p>
            <a:endParaRPr lang="it-IT" dirty="0"/>
          </a:p>
        </p:txBody>
      </p:sp>
      <p:sp>
        <p:nvSpPr>
          <p:cNvPr id="6" name="CasellaDiTesto 5">
            <a:extLst>
              <a:ext uri="{FF2B5EF4-FFF2-40B4-BE49-F238E27FC236}">
                <a16:creationId xmlns:a16="http://schemas.microsoft.com/office/drawing/2014/main" id="{54FE268D-6EFB-CD43-A030-00E4B6C9E9C2}"/>
              </a:ext>
            </a:extLst>
          </p:cNvPr>
          <p:cNvSpPr txBox="1"/>
          <p:nvPr/>
        </p:nvSpPr>
        <p:spPr>
          <a:xfrm>
            <a:off x="9177342" y="4495657"/>
            <a:ext cx="2641719" cy="984885"/>
          </a:xfrm>
          <a:prstGeom prst="rect">
            <a:avLst/>
          </a:prstGeom>
          <a:noFill/>
        </p:spPr>
        <p:txBody>
          <a:bodyPr wrap="square" rtlCol="0">
            <a:spAutoFit/>
          </a:bodyPr>
          <a:lstStyle/>
          <a:p>
            <a:r>
              <a:rPr lang="it-IT" sz="2000" dirty="0">
                <a:latin typeface="Times New Roman" panose="02020603050405020304" pitchFamily="18" charset="0"/>
                <a:cs typeface="Times New Roman" panose="02020603050405020304" pitchFamily="18" charset="0"/>
              </a:rPr>
              <a:t>Lorenzo De </a:t>
            </a:r>
            <a:r>
              <a:rPr lang="it-IT" sz="2000" dirty="0" err="1">
                <a:latin typeface="Times New Roman" panose="02020603050405020304" pitchFamily="18" charset="0"/>
                <a:cs typeface="Times New Roman" panose="02020603050405020304" pitchFamily="18" charset="0"/>
              </a:rPr>
              <a:t>Feo</a:t>
            </a:r>
            <a:r>
              <a:rPr lang="it-IT" sz="2000" dirty="0">
                <a:latin typeface="Times New Roman" panose="02020603050405020304" pitchFamily="18" charset="0"/>
                <a:cs typeface="Times New Roman" panose="02020603050405020304" pitchFamily="18" charset="0"/>
              </a:rPr>
              <a:t> </a:t>
            </a:r>
          </a:p>
          <a:p>
            <a:r>
              <a:rPr lang="it-IT" sz="2000" dirty="0">
                <a:latin typeface="Times New Roman" panose="02020603050405020304" pitchFamily="18" charset="0"/>
                <a:cs typeface="Times New Roman" panose="02020603050405020304" pitchFamily="18" charset="0"/>
              </a:rPr>
              <a:t>Eleonora Trapani</a:t>
            </a:r>
          </a:p>
          <a:p>
            <a:endParaRPr lang="it-IT" dirty="0"/>
          </a:p>
        </p:txBody>
      </p:sp>
      <p:sp>
        <p:nvSpPr>
          <p:cNvPr id="7" name="CasellaDiTesto 6">
            <a:extLst>
              <a:ext uri="{FF2B5EF4-FFF2-40B4-BE49-F238E27FC236}">
                <a16:creationId xmlns:a16="http://schemas.microsoft.com/office/drawing/2014/main" id="{989C45DA-E5B1-774A-A0AC-50518E5156E7}"/>
              </a:ext>
            </a:extLst>
          </p:cNvPr>
          <p:cNvSpPr txBox="1"/>
          <p:nvPr/>
        </p:nvSpPr>
        <p:spPr>
          <a:xfrm>
            <a:off x="1693798" y="4495657"/>
            <a:ext cx="1942781" cy="677108"/>
          </a:xfrm>
          <a:prstGeom prst="rect">
            <a:avLst/>
          </a:prstGeom>
          <a:noFill/>
        </p:spPr>
        <p:txBody>
          <a:bodyPr wrap="square" rtlCol="0">
            <a:spAutoFit/>
          </a:bodyPr>
          <a:lstStyle/>
          <a:p>
            <a:r>
              <a:rPr lang="it-IT" sz="2000" dirty="0">
                <a:latin typeface="Times New Roman" panose="02020603050405020304" pitchFamily="18" charset="0"/>
                <a:cs typeface="Times New Roman" panose="02020603050405020304" pitchFamily="18" charset="0"/>
              </a:rPr>
              <a:t>A.A 2021/2022</a:t>
            </a:r>
          </a:p>
          <a:p>
            <a:endParaRPr lang="it-IT" dirty="0"/>
          </a:p>
        </p:txBody>
      </p:sp>
    </p:spTree>
    <p:extLst>
      <p:ext uri="{BB962C8B-B14F-4D97-AF65-F5344CB8AC3E}">
        <p14:creationId xmlns:p14="http://schemas.microsoft.com/office/powerpoint/2010/main" val="4180912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F88D1E55-10FC-8147-BC36-0CE08CFC4789}"/>
              </a:ext>
            </a:extLst>
          </p:cNvPr>
          <p:cNvSpPr txBox="1">
            <a:spLocks noGrp="1"/>
          </p:cNvSpPr>
          <p:nvPr>
            <p:ph type="title" idx="4294967295"/>
          </p:nvPr>
        </p:nvSpPr>
        <p:spPr>
          <a:xfrm>
            <a:off x="4674555" y="375450"/>
            <a:ext cx="2607190" cy="10250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sng" strike="noStrike" kern="1200" cap="all" spc="0" normalizeH="0" baseline="0" noProof="0" dirty="0">
                <a:ln>
                  <a:noFill/>
                </a:ln>
                <a:solidFill>
                  <a:schemeClr val="tx1"/>
                </a:solidFill>
                <a:effectLst/>
                <a:uLnTx/>
                <a:uFillTx/>
                <a:latin typeface="+mj-lt"/>
                <a:ea typeface="+mj-ea"/>
                <a:cs typeface="+mj-cs"/>
              </a:rPr>
              <a:t>model</a:t>
            </a:r>
            <a:endParaRPr kumimoji="0" lang="en-US" sz="4000" b="0" i="0" u="sng" strike="noStrike" kern="1200" cap="all" spc="0" normalizeH="0" baseline="0" noProof="0" dirty="0">
              <a:ln>
                <a:noFill/>
              </a:ln>
              <a:solidFill>
                <a:schemeClr val="tx1"/>
              </a:solidFill>
              <a:effectLst/>
              <a:uLnTx/>
              <a:uFillTx/>
              <a:latin typeface="+mj-lt"/>
              <a:ea typeface="+mj-ea"/>
              <a:cs typeface="+mj-cs"/>
            </a:endParaRPr>
          </a:p>
        </p:txBody>
      </p:sp>
      <p:sp>
        <p:nvSpPr>
          <p:cNvPr id="5" name="Rettangolo 4">
            <a:extLst>
              <a:ext uri="{FF2B5EF4-FFF2-40B4-BE49-F238E27FC236}">
                <a16:creationId xmlns:a16="http://schemas.microsoft.com/office/drawing/2014/main" id="{FE103A5E-9D1B-9B42-B183-46F4217AF8E8}"/>
              </a:ext>
            </a:extLst>
          </p:cNvPr>
          <p:cNvSpPr/>
          <p:nvPr/>
        </p:nvSpPr>
        <p:spPr>
          <a:xfrm>
            <a:off x="1573037" y="1908928"/>
            <a:ext cx="4954588" cy="3040144"/>
          </a:xfrm>
          <a:prstGeom prst="rect">
            <a:avLst/>
          </a:prstGeom>
        </p:spPr>
        <p:txBody>
          <a:bodyPr vert="horz" lIns="91440" tIns="45720" rIns="91440" bIns="45720" rtlCol="0">
            <a:normAutofit lnSpcReduction="10000"/>
          </a:bodyPr>
          <a:lstStyle/>
          <a:p>
            <a:pPr defTabSz="914400">
              <a:lnSpc>
                <a:spcPct val="120000"/>
              </a:lnSpc>
              <a:spcAft>
                <a:spcPts val="600"/>
              </a:spcAft>
              <a:buSzPct val="125000"/>
            </a:pPr>
            <a:r>
              <a:rPr lang="en-US" sz="2000" dirty="0">
                <a:latin typeface="Times New Roman" panose="02020603050405020304" pitchFamily="18" charset="0"/>
                <a:cs typeface="Times New Roman" panose="02020603050405020304" pitchFamily="18" charset="0"/>
              </a:rPr>
              <a:t>Using:</a:t>
            </a:r>
          </a:p>
          <a:p>
            <a:pPr marL="285750" lvl="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L1-penalized logistic regression (logistic L1)</a:t>
            </a:r>
          </a:p>
          <a:p>
            <a:pPr lvl="0"/>
            <a:endParaRPr lang="en-US" sz="2000" b="1"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Elastic-net logistic regression (logistic EN)</a:t>
            </a:r>
          </a:p>
          <a:p>
            <a:pPr marL="285750" indent="-285750">
              <a:buFont typeface="Arial" panose="020B0604020202020204" pitchFamily="34" charset="0"/>
              <a:buChar char="•"/>
            </a:pPr>
            <a:endParaRPr lang="it-IT"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it-IT"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Gradient boosted trees (GBT)</a:t>
            </a:r>
            <a:r>
              <a:rPr lang="it-IT" sz="2000" dirty="0">
                <a:latin typeface="Times New Roman" panose="02020603050405020304" pitchFamily="18" charset="0"/>
                <a:cs typeface="Times New Roman" panose="02020603050405020304" pitchFamily="18" charset="0"/>
              </a:rPr>
              <a:t> </a:t>
            </a:r>
          </a:p>
          <a:p>
            <a:pPr marL="285750" lvl="0" indent="-285750">
              <a:buFont typeface="Arial" panose="020B0604020202020204" pitchFamily="34" charset="0"/>
              <a:buChar char="•"/>
            </a:pPr>
            <a:endParaRPr lang="it-IT"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endParaRPr lang="it-IT" sz="2000" dirty="0">
              <a:latin typeface="Times New Roman" panose="02020603050405020304" pitchFamily="18" charset="0"/>
              <a:cs typeface="Times New Roman" panose="02020603050405020304" pitchFamily="18" charset="0"/>
            </a:endParaRPr>
          </a:p>
        </p:txBody>
      </p:sp>
      <p:sp>
        <p:nvSpPr>
          <p:cNvPr id="6" name="Parentesi graffa chiusa 5">
            <a:extLst>
              <a:ext uri="{FF2B5EF4-FFF2-40B4-BE49-F238E27FC236}">
                <a16:creationId xmlns:a16="http://schemas.microsoft.com/office/drawing/2014/main" id="{7AAAB3D1-037D-6D43-9D7F-AE2116462F26}"/>
              </a:ext>
            </a:extLst>
          </p:cNvPr>
          <p:cNvSpPr/>
          <p:nvPr/>
        </p:nvSpPr>
        <p:spPr>
          <a:xfrm>
            <a:off x="6400800" y="2352907"/>
            <a:ext cx="680224" cy="1523711"/>
          </a:xfrm>
          <a:prstGeom prst="rightBrace">
            <a:avLst/>
          </a:prstGeom>
          <a:ln w="317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it-IT" dirty="0"/>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A237BC47-2097-E24A-B6FA-D6E3796AD2F7}"/>
                  </a:ext>
                </a:extLst>
              </p:cNvPr>
              <p:cNvSpPr txBox="1"/>
              <p:nvPr/>
            </p:nvSpPr>
            <p:spPr>
              <a:xfrm>
                <a:off x="7281745" y="2245402"/>
                <a:ext cx="3679903" cy="1631216"/>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Logistic L1 and logistic EN have a hyperparameter </a:t>
                </a:r>
                <a:r>
                  <a:rPr lang="it-IT" sz="1600" dirty="0">
                    <a:latin typeface="Times New Roman" panose="02020603050405020304" pitchFamily="18" charset="0"/>
                    <a:cs typeface="Times New Roman" panose="02020603050405020304" pitchFamily="18" charset="0"/>
                  </a:rPr>
                  <a:t> </a:t>
                </a:r>
                <a14:m>
                  <m:oMath xmlns:m="http://schemas.openxmlformats.org/officeDocument/2006/math">
                    <m:r>
                      <a:rPr lang="it-IT" sz="1600" i="1" smtClean="0">
                        <a:latin typeface="Cambria Math" panose="02040503050406030204" pitchFamily="18" charset="0"/>
                        <a:ea typeface="Cambria Math" panose="02040503050406030204" pitchFamily="18" charset="0"/>
                      </a:rPr>
                      <m:t>𝛼</m:t>
                    </m:r>
                    <m:r>
                      <a:rPr lang="it-IT" sz="1600" b="0" i="1" smtClean="0">
                        <a:latin typeface="Cambria Math" panose="02040503050406030204" pitchFamily="18" charset="0"/>
                        <a:ea typeface="Cambria Math" panose="02040503050406030204" pitchFamily="18" charset="0"/>
                      </a:rPr>
                      <m:t> </m:t>
                    </m:r>
                  </m:oMath>
                </a14:m>
                <a:r>
                  <a:rPr lang="it-IT"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controls the strength of regularization). In addition, logistic EN has a second hyperparameter which controls the relative weight of the L1 vs L2 penalties.</a:t>
                </a:r>
                <a:r>
                  <a:rPr lang="it-IT" sz="1600" dirty="0">
                    <a:latin typeface="Times New Roman" panose="02020603050405020304" pitchFamily="18" charset="0"/>
                    <a:cs typeface="Times New Roman" panose="02020603050405020304" pitchFamily="18" charset="0"/>
                  </a:rPr>
                  <a:t> </a:t>
                </a:r>
              </a:p>
            </p:txBody>
          </p:sp>
        </mc:Choice>
        <mc:Fallback xmlns="">
          <p:sp>
            <p:nvSpPr>
              <p:cNvPr id="7" name="CasellaDiTesto 6">
                <a:extLst>
                  <a:ext uri="{FF2B5EF4-FFF2-40B4-BE49-F238E27FC236}">
                    <a16:creationId xmlns:a16="http://schemas.microsoft.com/office/drawing/2014/main" id="{A237BC47-2097-E24A-B6FA-D6E3796AD2F7}"/>
                  </a:ext>
                </a:extLst>
              </p:cNvPr>
              <p:cNvSpPr txBox="1">
                <a:spLocks noRot="1" noChangeAspect="1" noMove="1" noResize="1" noEditPoints="1" noAdjustHandles="1" noChangeArrowheads="1" noChangeShapeType="1" noTextEdit="1"/>
              </p:cNvSpPr>
              <p:nvPr/>
            </p:nvSpPr>
            <p:spPr>
              <a:xfrm>
                <a:off x="7281745" y="2245402"/>
                <a:ext cx="3679903" cy="1631216"/>
              </a:xfrm>
              <a:prstGeom prst="rect">
                <a:avLst/>
              </a:prstGeom>
              <a:blipFill>
                <a:blip r:embed="rId3"/>
                <a:stretch>
                  <a:fillRect l="-1031" t="-769" r="-344"/>
                </a:stretch>
              </a:blipFill>
            </p:spPr>
            <p:txBody>
              <a:bodyPr/>
              <a:lstStyle/>
              <a:p>
                <a:r>
                  <a:rPr lang="it-IT">
                    <a:noFill/>
                  </a:rPr>
                  <a:t> </a:t>
                </a:r>
              </a:p>
            </p:txBody>
          </p:sp>
        </mc:Fallback>
      </mc:AlternateContent>
      <p:sp>
        <p:nvSpPr>
          <p:cNvPr id="8" name="Parentesi graffa chiusa 7">
            <a:extLst>
              <a:ext uri="{FF2B5EF4-FFF2-40B4-BE49-F238E27FC236}">
                <a16:creationId xmlns:a16="http://schemas.microsoft.com/office/drawing/2014/main" id="{EA0A131C-9BEB-7A41-9381-18F3603AACF9}"/>
              </a:ext>
            </a:extLst>
          </p:cNvPr>
          <p:cNvSpPr/>
          <p:nvPr/>
        </p:nvSpPr>
        <p:spPr>
          <a:xfrm>
            <a:off x="6383819" y="4346465"/>
            <a:ext cx="680224" cy="602608"/>
          </a:xfrm>
          <a:prstGeom prst="rightBrace">
            <a:avLst/>
          </a:prstGeom>
          <a:ln w="317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134C9EF6-0725-464E-9CFE-1D30E8696176}"/>
              </a:ext>
            </a:extLst>
          </p:cNvPr>
          <p:cNvSpPr txBox="1"/>
          <p:nvPr/>
        </p:nvSpPr>
        <p:spPr>
          <a:xfrm>
            <a:off x="7281745" y="4346465"/>
            <a:ext cx="3441077"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For the GBT was used the default hyperparameter setting. </a:t>
            </a:r>
            <a:endParaRPr lang="it-IT"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956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8CC9251-DDB7-7D4B-BF29-9B9E4A238E42}"/>
              </a:ext>
            </a:extLst>
          </p:cNvPr>
          <p:cNvSpPr txBox="1">
            <a:spLocks noGrp="1"/>
          </p:cNvSpPr>
          <p:nvPr>
            <p:ph type="title" idx="4294967295"/>
          </p:nvPr>
        </p:nvSpPr>
        <p:spPr>
          <a:xfrm>
            <a:off x="4249024" y="560427"/>
            <a:ext cx="4776992" cy="4866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sng" strike="noStrike" kern="1200" cap="all" spc="0" normalizeH="0" baseline="0" noProof="0" dirty="0">
                <a:ln>
                  <a:noFill/>
                </a:ln>
                <a:solidFill>
                  <a:srgbClr val="FFFFFF"/>
                </a:solidFill>
                <a:effectLst/>
                <a:uLnTx/>
                <a:uFillTx/>
                <a:latin typeface="+mj-lt"/>
                <a:ea typeface="+mj-ea"/>
                <a:cs typeface="+mj-cs"/>
              </a:rPr>
              <a:t>Model selection</a:t>
            </a:r>
            <a:endParaRPr kumimoji="0" lang="en-US" sz="4000" b="0" i="0" u="sng" strike="noStrike" kern="1200" cap="all" spc="0" normalizeH="0" baseline="0" noProof="0" dirty="0">
              <a:ln>
                <a:noFill/>
              </a:ln>
              <a:solidFill>
                <a:srgbClr val="FFFFFF"/>
              </a:solidFill>
              <a:effectLst/>
              <a:uLnTx/>
              <a:uFillTx/>
              <a:latin typeface="+mj-lt"/>
              <a:ea typeface="+mj-ea"/>
              <a:cs typeface="+mj-cs"/>
            </a:endParaRPr>
          </a:p>
        </p:txBody>
      </p:sp>
      <p:sp>
        <p:nvSpPr>
          <p:cNvPr id="6" name="CasellaDiTesto 5">
            <a:extLst>
              <a:ext uri="{FF2B5EF4-FFF2-40B4-BE49-F238E27FC236}">
                <a16:creationId xmlns:a16="http://schemas.microsoft.com/office/drawing/2014/main" id="{4D7779E1-7412-6C40-90E4-F6525F108EE4}"/>
              </a:ext>
            </a:extLst>
          </p:cNvPr>
          <p:cNvSpPr txBox="1"/>
          <p:nvPr/>
        </p:nvSpPr>
        <p:spPr>
          <a:xfrm>
            <a:off x="1340274" y="1593186"/>
            <a:ext cx="10222462" cy="3008310"/>
          </a:xfrm>
          <a:prstGeom prst="rect">
            <a:avLst/>
          </a:prstGeom>
        </p:spPr>
        <p:txBody>
          <a:bodyPr vert="horz" lIns="91440" tIns="45720" rIns="91440" bIns="45720" rtlCol="0">
            <a:normAutofit/>
          </a:bodyPr>
          <a:lstStyle/>
          <a:p>
            <a:pPr defTabSz="914400">
              <a:lnSpc>
                <a:spcPct val="110000"/>
              </a:lnSpc>
              <a:spcAft>
                <a:spcPts val="600"/>
              </a:spcAft>
              <a:buSzPct val="125000"/>
            </a:pPr>
            <a:r>
              <a:rPr lang="en-US" sz="2000" dirty="0">
                <a:solidFill>
                  <a:srgbClr val="FFFFFF"/>
                </a:solidFill>
                <a:latin typeface="Times New Roman" panose="02020603050405020304" pitchFamily="18" charset="0"/>
                <a:cs typeface="Times New Roman" panose="02020603050405020304" pitchFamily="18" charset="0"/>
              </a:rPr>
              <a:t>The model selection approach based on 2 performance metrics:</a:t>
            </a:r>
          </a:p>
          <a:p>
            <a:pPr marL="846138" indent="-350838" defTabSz="914400">
              <a:lnSpc>
                <a:spcPct val="110000"/>
              </a:lnSpc>
              <a:spcAft>
                <a:spcPts val="600"/>
              </a:spcAft>
              <a:buSzPct val="125000"/>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the area under the receiver-operating characteristic curve (AUROC) </a:t>
            </a:r>
          </a:p>
          <a:p>
            <a:pPr marL="846138" indent="-350838" defTabSz="914400">
              <a:lnSpc>
                <a:spcPct val="110000"/>
              </a:lnSpc>
              <a:spcAft>
                <a:spcPts val="600"/>
              </a:spcAft>
              <a:buSzPct val="125000"/>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the area under the precision-recall curve (AUPRC)</a:t>
            </a:r>
          </a:p>
          <a:p>
            <a:pPr defTabSz="914400">
              <a:lnSpc>
                <a:spcPct val="110000"/>
              </a:lnSpc>
              <a:spcAft>
                <a:spcPts val="600"/>
              </a:spcAft>
              <a:buSzPct val="125000"/>
            </a:pPr>
            <a:r>
              <a:rPr lang="en-US" sz="2000" dirty="0">
                <a:solidFill>
                  <a:srgbClr val="FFFFFF"/>
                </a:solidFill>
                <a:latin typeface="Times New Roman" panose="02020603050405020304" pitchFamily="18" charset="0"/>
                <a:cs typeface="Times New Roman" panose="02020603050405020304" pitchFamily="18" charset="0"/>
              </a:rPr>
              <a:t>For each model and outcome, they conducted 5-fold cross validation on the development cohort data searching across different hyperparameters.</a:t>
            </a:r>
          </a:p>
        </p:txBody>
      </p:sp>
    </p:spTree>
    <p:extLst>
      <p:ext uri="{BB962C8B-B14F-4D97-AF65-F5344CB8AC3E}">
        <p14:creationId xmlns:p14="http://schemas.microsoft.com/office/powerpoint/2010/main" val="2051730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9DB5FB0A-B121-2A40-847A-F3F1CF51814F}"/>
              </a:ext>
            </a:extLst>
          </p:cNvPr>
          <p:cNvPicPr>
            <a:picLocks noChangeAspect="1"/>
          </p:cNvPicPr>
          <p:nvPr/>
        </p:nvPicPr>
        <p:blipFill>
          <a:blip r:embed="rId3"/>
          <a:stretch>
            <a:fillRect/>
          </a:stretch>
        </p:blipFill>
        <p:spPr>
          <a:xfrm>
            <a:off x="535741" y="3517488"/>
            <a:ext cx="7207161" cy="3168992"/>
          </a:xfrm>
          <a:prstGeom prst="rect">
            <a:avLst/>
          </a:prstGeom>
        </p:spPr>
      </p:pic>
      <p:pic>
        <p:nvPicPr>
          <p:cNvPr id="11" name="Immagine 10">
            <a:extLst>
              <a:ext uri="{FF2B5EF4-FFF2-40B4-BE49-F238E27FC236}">
                <a16:creationId xmlns:a16="http://schemas.microsoft.com/office/drawing/2014/main" id="{D21C1C0E-AE85-A144-AF3F-DE74EF10A4AE}"/>
              </a:ext>
            </a:extLst>
          </p:cNvPr>
          <p:cNvPicPr>
            <a:picLocks noChangeAspect="1"/>
          </p:cNvPicPr>
          <p:nvPr/>
        </p:nvPicPr>
        <p:blipFill>
          <a:blip r:embed="rId4"/>
          <a:stretch>
            <a:fillRect/>
          </a:stretch>
        </p:blipFill>
        <p:spPr>
          <a:xfrm>
            <a:off x="535741" y="184754"/>
            <a:ext cx="7207163" cy="3168992"/>
          </a:xfrm>
          <a:prstGeom prst="rect">
            <a:avLst/>
          </a:prstGeom>
        </p:spPr>
      </p:pic>
      <p:sp>
        <p:nvSpPr>
          <p:cNvPr id="8" name="CasellaDiTesto 7">
            <a:extLst>
              <a:ext uri="{FF2B5EF4-FFF2-40B4-BE49-F238E27FC236}">
                <a16:creationId xmlns:a16="http://schemas.microsoft.com/office/drawing/2014/main" id="{4E5B00FF-8AB6-2947-A075-6C00415E6643}"/>
              </a:ext>
            </a:extLst>
          </p:cNvPr>
          <p:cNvSpPr txBox="1"/>
          <p:nvPr/>
        </p:nvSpPr>
        <p:spPr>
          <a:xfrm>
            <a:off x="7962300" y="3279724"/>
            <a:ext cx="3497198" cy="1631216"/>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Was selected the model with the best average AUROC across all folds. For the selected model, we compute the mean AUROC and AUPRC across all folds.</a:t>
            </a:r>
            <a:r>
              <a:rPr lang="it-IT" sz="2000" dirty="0">
                <a:latin typeface="Times New Roman" panose="02020603050405020304" pitchFamily="18" charset="0"/>
                <a:cs typeface="Times New Roman" panose="02020603050405020304" pitchFamily="18" charset="0"/>
              </a:rPr>
              <a:t> </a:t>
            </a:r>
          </a:p>
        </p:txBody>
      </p:sp>
      <p:sp>
        <p:nvSpPr>
          <p:cNvPr id="9" name="CasellaDiTesto 8">
            <a:extLst>
              <a:ext uri="{FF2B5EF4-FFF2-40B4-BE49-F238E27FC236}">
                <a16:creationId xmlns:a16="http://schemas.microsoft.com/office/drawing/2014/main" id="{345B2B94-64F0-B540-BED2-6AE2629B2CB2}"/>
              </a:ext>
            </a:extLst>
          </p:cNvPr>
          <p:cNvSpPr txBox="1"/>
          <p:nvPr/>
        </p:nvSpPr>
        <p:spPr>
          <a:xfrm>
            <a:off x="7977048" y="1451464"/>
            <a:ext cx="4050888" cy="1631216"/>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The hyperparameters are:</a:t>
            </a:r>
          </a:p>
          <a:p>
            <a:pPr marL="539750" indent="-176213">
              <a:buFontTx/>
              <a:buChar char="-"/>
            </a:pPr>
            <a:r>
              <a:rPr lang="en-GB" sz="2000" dirty="0">
                <a:latin typeface="Times New Roman" panose="02020603050405020304" pitchFamily="18" charset="0"/>
                <a:cs typeface="Times New Roman" panose="02020603050405020304" pitchFamily="18" charset="0"/>
              </a:rPr>
              <a:t>alpha: [0.3, 0.5, 0.7];</a:t>
            </a:r>
          </a:p>
          <a:p>
            <a:pPr marL="539750" indent="-176213">
              <a:buFontTx/>
              <a:buChar char="-"/>
            </a:pPr>
            <a:r>
              <a:rPr lang="en-GB" sz="2000" dirty="0">
                <a:latin typeface="Times New Roman" panose="02020603050405020304" pitchFamily="18" charset="0"/>
                <a:cs typeface="Times New Roman" panose="02020603050405020304" pitchFamily="18" charset="0"/>
              </a:rPr>
              <a:t>mixing: [1 x 10</a:t>
            </a:r>
            <a:r>
              <a:rPr lang="en-GB" sz="2000" baseline="30000" dirty="0">
                <a:latin typeface="Times New Roman" panose="02020603050405020304" pitchFamily="18" charset="0"/>
                <a:cs typeface="Times New Roman" panose="02020603050405020304" pitchFamily="18" charset="0"/>
              </a:rPr>
              <a:t>-4</a:t>
            </a:r>
            <a:r>
              <a:rPr lang="en-GB" sz="2000" dirty="0">
                <a:latin typeface="Times New Roman" panose="02020603050405020304" pitchFamily="18" charset="0"/>
                <a:cs typeface="Times New Roman" panose="02020603050405020304" pitchFamily="18" charset="0"/>
              </a:rPr>
              <a:t>, 1 x 10</a:t>
            </a:r>
            <a:r>
              <a:rPr lang="en-GB" sz="2000" baseline="30000" dirty="0">
                <a:latin typeface="Times New Roman" panose="02020603050405020304" pitchFamily="18" charset="0"/>
                <a:cs typeface="Times New Roman" panose="02020603050405020304" pitchFamily="18" charset="0"/>
              </a:rPr>
              <a:t>4</a:t>
            </a:r>
            <a:r>
              <a:rPr lang="en-GB" sz="2000" dirty="0">
                <a:latin typeface="Times New Roman" panose="02020603050405020304" pitchFamily="18" charset="0"/>
                <a:cs typeface="Times New Roman" panose="02020603050405020304" pitchFamily="18" charset="0"/>
              </a:rPr>
              <a:t>]</a:t>
            </a:r>
          </a:p>
          <a:p>
            <a:r>
              <a:rPr lang="en-GB" sz="2000" dirty="0">
                <a:latin typeface="Times New Roman" panose="02020603050405020304" pitchFamily="18" charset="0"/>
                <a:cs typeface="Times New Roman" panose="02020603050405020304" pitchFamily="18" charset="0"/>
              </a:rPr>
              <a:t>equally spaced range of 10 values.</a:t>
            </a:r>
          </a:p>
          <a:p>
            <a:endParaRPr lang="it-IT" sz="2000" dirty="0"/>
          </a:p>
        </p:txBody>
      </p:sp>
      <p:sp>
        <p:nvSpPr>
          <p:cNvPr id="10" name="Titolo 9">
            <a:extLst>
              <a:ext uri="{FF2B5EF4-FFF2-40B4-BE49-F238E27FC236}">
                <a16:creationId xmlns:a16="http://schemas.microsoft.com/office/drawing/2014/main" id="{9E221EB7-21B5-DD4C-AA26-83000E0E25F7}"/>
              </a:ext>
            </a:extLst>
          </p:cNvPr>
          <p:cNvSpPr txBox="1">
            <a:spLocks noGrp="1"/>
          </p:cNvSpPr>
          <p:nvPr>
            <p:ph type="title" idx="4294967295"/>
          </p:nvPr>
        </p:nvSpPr>
        <p:spPr>
          <a:xfrm>
            <a:off x="7415008" y="645026"/>
            <a:ext cx="4776992" cy="4866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GB" sz="2400" b="1" i="0" u="sng"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HYPERPARAMETERS </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GB" sz="2400" b="1" i="0" u="sng"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TUNING</a:t>
            </a:r>
            <a:endParaRPr kumimoji="0" lang="en-US" sz="2400" b="1" i="0" u="sng" strike="noStrike" kern="1200" cap="all" spc="0" normalizeH="0" baseline="0" noProof="0" dirty="0">
              <a:ln>
                <a:noFill/>
              </a:ln>
              <a:solidFill>
                <a:srgbClr val="FFFFFF"/>
              </a:solidFill>
              <a:effectLst/>
              <a:uLnTx/>
              <a:uFillTx/>
              <a:latin typeface="+mj-lt"/>
              <a:ea typeface="+mj-ea"/>
              <a:cs typeface="+mj-cs"/>
            </a:endParaRPr>
          </a:p>
        </p:txBody>
      </p:sp>
    </p:spTree>
    <p:extLst>
      <p:ext uri="{BB962C8B-B14F-4D97-AF65-F5344CB8AC3E}">
        <p14:creationId xmlns:p14="http://schemas.microsoft.com/office/powerpoint/2010/main" val="1281554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60245E-BC39-9240-9E9F-400CFD625BDE}"/>
              </a:ext>
            </a:extLst>
          </p:cNvPr>
          <p:cNvSpPr>
            <a:spLocks noGrp="1"/>
          </p:cNvSpPr>
          <p:nvPr>
            <p:ph type="title"/>
          </p:nvPr>
        </p:nvSpPr>
        <p:spPr>
          <a:xfrm>
            <a:off x="720499" y="-194282"/>
            <a:ext cx="12052072" cy="1478570"/>
          </a:xfrm>
        </p:spPr>
        <p:txBody>
          <a:bodyPr>
            <a:normAutofit/>
          </a:bodyPr>
          <a:lstStyle/>
          <a:p>
            <a:pPr algn="ctr"/>
            <a:r>
              <a:rPr lang="en-GB" sz="4000" b="1" u="sng" dirty="0">
                <a:latin typeface="Times New Roman" panose="02020603050405020304" pitchFamily="18" charset="0"/>
                <a:cs typeface="Times New Roman" panose="02020603050405020304" pitchFamily="18" charset="0"/>
              </a:rPr>
              <a:t>Model performance in development cohort </a:t>
            </a:r>
          </a:p>
        </p:txBody>
      </p:sp>
      <p:pic>
        <p:nvPicPr>
          <p:cNvPr id="58" name="Segnaposto contenuto 4" descr="Immagine che contiene testo, tavolo&#10;&#10;Descrizione generata automaticamente">
            <a:extLst>
              <a:ext uri="{FF2B5EF4-FFF2-40B4-BE49-F238E27FC236}">
                <a16:creationId xmlns:a16="http://schemas.microsoft.com/office/drawing/2014/main" id="{8ACB6D90-50CB-DB43-9829-9B5DE71A15D7}"/>
              </a:ext>
            </a:extLst>
          </p:cNvPr>
          <p:cNvPicPr>
            <a:picLocks noChangeAspect="1"/>
          </p:cNvPicPr>
          <p:nvPr/>
        </p:nvPicPr>
        <p:blipFill>
          <a:blip r:embed="rId3"/>
          <a:stretch>
            <a:fillRect/>
          </a:stretch>
        </p:blipFill>
        <p:spPr>
          <a:xfrm>
            <a:off x="655105" y="2899717"/>
            <a:ext cx="11326358" cy="3758521"/>
          </a:xfrm>
          <a:prstGeom prst="rect">
            <a:avLst/>
          </a:prstGeom>
        </p:spPr>
      </p:pic>
      <p:sp>
        <p:nvSpPr>
          <p:cNvPr id="59" name="Segnaposto contenuto 58">
            <a:extLst>
              <a:ext uri="{FF2B5EF4-FFF2-40B4-BE49-F238E27FC236}">
                <a16:creationId xmlns:a16="http://schemas.microsoft.com/office/drawing/2014/main" id="{6D5B0647-9D48-B94C-8998-B758E0177A04}"/>
              </a:ext>
            </a:extLst>
          </p:cNvPr>
          <p:cNvSpPr>
            <a:spLocks noGrp="1"/>
          </p:cNvSpPr>
          <p:nvPr>
            <p:ph idx="1"/>
          </p:nvPr>
        </p:nvSpPr>
        <p:spPr>
          <a:xfrm>
            <a:off x="865642" y="1257370"/>
            <a:ext cx="11326358" cy="1478571"/>
          </a:xfrm>
        </p:spPr>
        <p:txBody>
          <a:bodyPr>
            <a:noAutofit/>
          </a:bodyPr>
          <a:lstStyle/>
          <a:p>
            <a:r>
              <a:rPr lang="en-GB" b="1" dirty="0">
                <a:solidFill>
                  <a:schemeClr val="accent3"/>
                </a:solidFill>
              </a:rPr>
              <a:t>Used logistic L1 for all remaining RRT prediction experiments.</a:t>
            </a:r>
          </a:p>
          <a:p>
            <a:r>
              <a:rPr lang="en-GB" b="1" dirty="0">
                <a:solidFill>
                  <a:srgbClr val="00B050"/>
                </a:solidFill>
              </a:rPr>
              <a:t>Used GBT for mechanical ventilation</a:t>
            </a:r>
          </a:p>
          <a:p>
            <a:r>
              <a:rPr lang="en-GB" b="1" dirty="0">
                <a:solidFill>
                  <a:schemeClr val="accent4">
                    <a:lumMod val="75000"/>
                  </a:schemeClr>
                </a:solidFill>
              </a:rPr>
              <a:t>Used logistic EN for readmission</a:t>
            </a:r>
            <a:endParaRPr lang="it-IT" b="1" dirty="0">
              <a:solidFill>
                <a:schemeClr val="accent4">
                  <a:lumMod val="75000"/>
                </a:schemeClr>
              </a:solidFill>
            </a:endParaRPr>
          </a:p>
        </p:txBody>
      </p:sp>
      <p:sp>
        <p:nvSpPr>
          <p:cNvPr id="60" name="Ovale 59">
            <a:extLst>
              <a:ext uri="{FF2B5EF4-FFF2-40B4-BE49-F238E27FC236}">
                <a16:creationId xmlns:a16="http://schemas.microsoft.com/office/drawing/2014/main" id="{FD4B61A0-0FD3-DA41-A865-953EF27F56B3}"/>
              </a:ext>
            </a:extLst>
          </p:cNvPr>
          <p:cNvSpPr/>
          <p:nvPr/>
        </p:nvSpPr>
        <p:spPr>
          <a:xfrm>
            <a:off x="2702258" y="4119358"/>
            <a:ext cx="1105467" cy="2320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6" name="Ovale 105">
            <a:extLst>
              <a:ext uri="{FF2B5EF4-FFF2-40B4-BE49-F238E27FC236}">
                <a16:creationId xmlns:a16="http://schemas.microsoft.com/office/drawing/2014/main" id="{1835BFC3-304E-0B4A-8BDF-C018F6113692}"/>
              </a:ext>
            </a:extLst>
          </p:cNvPr>
          <p:cNvSpPr/>
          <p:nvPr/>
        </p:nvSpPr>
        <p:spPr>
          <a:xfrm>
            <a:off x="2702258" y="3873693"/>
            <a:ext cx="600501" cy="23201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8" name="Ovale 107">
            <a:extLst>
              <a:ext uri="{FF2B5EF4-FFF2-40B4-BE49-F238E27FC236}">
                <a16:creationId xmlns:a16="http://schemas.microsoft.com/office/drawing/2014/main" id="{4922295E-ECE0-6F49-847A-0289B316E52E}"/>
              </a:ext>
            </a:extLst>
          </p:cNvPr>
          <p:cNvSpPr/>
          <p:nvPr/>
        </p:nvSpPr>
        <p:spPr>
          <a:xfrm>
            <a:off x="2702258" y="5027127"/>
            <a:ext cx="1105467" cy="232012"/>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39419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additive="base">
                                        <p:cTn id="13" dur="500" fill="hold"/>
                                        <p:tgtEl>
                                          <p:spTgt spid="60"/>
                                        </p:tgtEl>
                                        <p:attrNameLst>
                                          <p:attrName>ppt_x</p:attrName>
                                        </p:attrNameLst>
                                      </p:cBhvr>
                                      <p:tavLst>
                                        <p:tav tm="0">
                                          <p:val>
                                            <p:strVal val="#ppt_x"/>
                                          </p:val>
                                        </p:tav>
                                        <p:tav tm="100000">
                                          <p:val>
                                            <p:strVal val="#ppt_x"/>
                                          </p:val>
                                        </p:tav>
                                      </p:tavLst>
                                    </p:anim>
                                    <p:anim calcmode="lin" valueType="num">
                                      <p:cBhvr additive="base">
                                        <p:cTn id="1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ppt_x"/>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106" grpId="0" animBg="1"/>
      <p:bldP spid="10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26AB32CF-AD27-EA4D-BFE0-7F3E97180585}"/>
              </a:ext>
            </a:extLst>
          </p:cNvPr>
          <p:cNvSpPr txBox="1">
            <a:spLocks noGrp="1"/>
          </p:cNvSpPr>
          <p:nvPr>
            <p:ph type="title" idx="4294967295"/>
          </p:nvPr>
        </p:nvSpPr>
        <p:spPr>
          <a:xfrm>
            <a:off x="139928" y="95086"/>
            <a:ext cx="12052072" cy="147857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4000" b="1" i="0" u="sng" strike="noStrike" kern="1200" cap="all"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Model performance in VALIDATION cohort </a:t>
            </a:r>
          </a:p>
        </p:txBody>
      </p:sp>
      <p:pic>
        <p:nvPicPr>
          <p:cNvPr id="8" name="Segnaposto contenuto 4" descr="Immagine che contiene testo, tavolo&#10;&#10;Descrizione generata automaticamente">
            <a:extLst>
              <a:ext uri="{FF2B5EF4-FFF2-40B4-BE49-F238E27FC236}">
                <a16:creationId xmlns:a16="http://schemas.microsoft.com/office/drawing/2014/main" id="{6F69394B-2FB4-E74A-869D-9C29574A672F}"/>
              </a:ext>
            </a:extLst>
          </p:cNvPr>
          <p:cNvPicPr>
            <a:picLocks noChangeAspect="1"/>
          </p:cNvPicPr>
          <p:nvPr/>
        </p:nvPicPr>
        <p:blipFill>
          <a:blip r:embed="rId3"/>
          <a:stretch>
            <a:fillRect/>
          </a:stretch>
        </p:blipFill>
        <p:spPr>
          <a:xfrm>
            <a:off x="502785" y="2856473"/>
            <a:ext cx="11326358" cy="3758521"/>
          </a:xfrm>
          <a:prstGeom prst="rect">
            <a:avLst/>
          </a:prstGeom>
        </p:spPr>
      </p:pic>
      <p:sp>
        <p:nvSpPr>
          <p:cNvPr id="10" name="Segnaposto contenuto 58">
            <a:extLst>
              <a:ext uri="{FF2B5EF4-FFF2-40B4-BE49-F238E27FC236}">
                <a16:creationId xmlns:a16="http://schemas.microsoft.com/office/drawing/2014/main" id="{9CC228A2-5561-A44A-8C4F-FD2ED42E30B5}"/>
              </a:ext>
            </a:extLst>
          </p:cNvPr>
          <p:cNvSpPr>
            <a:spLocks noGrp="1"/>
          </p:cNvSpPr>
          <p:nvPr>
            <p:ph idx="1"/>
          </p:nvPr>
        </p:nvSpPr>
        <p:spPr>
          <a:xfrm>
            <a:off x="725714" y="1457500"/>
            <a:ext cx="11326358" cy="1743730"/>
          </a:xfrm>
        </p:spPr>
        <p:txBody>
          <a:bodyPr>
            <a:noAutofit/>
          </a:bodyPr>
          <a:lstStyle/>
          <a:p>
            <a:r>
              <a:rPr lang="en-GB" sz="1800" b="1" dirty="0">
                <a:solidFill>
                  <a:srgbClr val="FF0000"/>
                </a:solidFill>
                <a:latin typeface="Times New Roman" panose="02020603050405020304" pitchFamily="18" charset="0"/>
                <a:cs typeface="Times New Roman" panose="02020603050405020304" pitchFamily="18" charset="0"/>
              </a:rPr>
              <a:t>For mechanical ventilation predictive performance fell significantly across both AUROC and AUPRC. </a:t>
            </a:r>
          </a:p>
          <a:p>
            <a:r>
              <a:rPr lang="en-GB" sz="1800" b="1" dirty="0">
                <a:solidFill>
                  <a:srgbClr val="00B050"/>
                </a:solidFill>
                <a:latin typeface="Times New Roman" panose="02020603050405020304" pitchFamily="18" charset="0"/>
                <a:cs typeface="Times New Roman" panose="02020603050405020304" pitchFamily="18" charset="0"/>
              </a:rPr>
              <a:t>RRT predictive performance remained consistent across both metric</a:t>
            </a:r>
            <a:r>
              <a:rPr lang="en-GB" sz="1800" b="1" dirty="0">
                <a:solidFill>
                  <a:srgbClr val="42D010"/>
                </a:solidFill>
                <a:latin typeface="Times New Roman" panose="02020603050405020304" pitchFamily="18" charset="0"/>
                <a:cs typeface="Times New Roman" panose="02020603050405020304" pitchFamily="18" charset="0"/>
              </a:rPr>
              <a:t>s </a:t>
            </a:r>
          </a:p>
          <a:p>
            <a:r>
              <a:rPr lang="en-GB" sz="1800" b="1" dirty="0">
                <a:solidFill>
                  <a:srgbClr val="7030A0"/>
                </a:solidFill>
                <a:latin typeface="Times New Roman" panose="02020603050405020304" pitchFamily="18" charset="0"/>
                <a:cs typeface="Times New Roman" panose="02020603050405020304" pitchFamily="18" charset="0"/>
              </a:rPr>
              <a:t>For readmission, both metrics increased </a:t>
            </a:r>
          </a:p>
          <a:p>
            <a:endParaRPr lang="en-GB" dirty="0"/>
          </a:p>
          <a:p>
            <a:endParaRPr lang="en-GB" dirty="0"/>
          </a:p>
          <a:p>
            <a:endParaRPr lang="en-GB" dirty="0"/>
          </a:p>
          <a:p>
            <a:r>
              <a:rPr lang="en-GB" dirty="0"/>
              <a:t> </a:t>
            </a:r>
          </a:p>
          <a:p>
            <a:endParaRPr lang="en-GB" dirty="0"/>
          </a:p>
          <a:p>
            <a:endParaRPr lang="en-GB" b="1" dirty="0">
              <a:solidFill>
                <a:schemeClr val="accent3"/>
              </a:solidFill>
            </a:endParaRPr>
          </a:p>
        </p:txBody>
      </p:sp>
    </p:spTree>
    <p:extLst>
      <p:ext uri="{BB962C8B-B14F-4D97-AF65-F5344CB8AC3E}">
        <p14:creationId xmlns:p14="http://schemas.microsoft.com/office/powerpoint/2010/main" val="2059701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0FCCA3-FCDF-D543-89EC-55023C22E359}"/>
              </a:ext>
            </a:extLst>
          </p:cNvPr>
          <p:cNvSpPr>
            <a:spLocks noGrp="1"/>
          </p:cNvSpPr>
          <p:nvPr>
            <p:ph type="title"/>
          </p:nvPr>
        </p:nvSpPr>
        <p:spPr>
          <a:xfrm>
            <a:off x="1141413" y="-192635"/>
            <a:ext cx="9905998" cy="1478570"/>
          </a:xfrm>
        </p:spPr>
        <p:txBody>
          <a:bodyPr>
            <a:normAutofit/>
          </a:bodyPr>
          <a:lstStyle/>
          <a:p>
            <a:pPr algn="ctr"/>
            <a:r>
              <a:rPr lang="it-IT" sz="4000" b="1" u="sng" dirty="0">
                <a:latin typeface="Times New Roman" panose="02020603050405020304" pitchFamily="18" charset="0"/>
                <a:cs typeface="Times New Roman" panose="02020603050405020304" pitchFamily="18" charset="0"/>
              </a:rPr>
              <a:t>CALIBRATION</a:t>
            </a:r>
          </a:p>
        </p:txBody>
      </p:sp>
      <p:pic>
        <p:nvPicPr>
          <p:cNvPr id="9" name="Segnaposto contenuto 8">
            <a:extLst>
              <a:ext uri="{FF2B5EF4-FFF2-40B4-BE49-F238E27FC236}">
                <a16:creationId xmlns:a16="http://schemas.microsoft.com/office/drawing/2014/main" id="{376717D5-37F5-7E44-B8D6-3E2A5D02D559}"/>
              </a:ext>
            </a:extLst>
          </p:cNvPr>
          <p:cNvPicPr>
            <a:picLocks noGrp="1" noChangeAspect="1"/>
          </p:cNvPicPr>
          <p:nvPr>
            <p:ph idx="1"/>
          </p:nvPr>
        </p:nvPicPr>
        <p:blipFill>
          <a:blip r:embed="rId3"/>
          <a:stretch>
            <a:fillRect/>
          </a:stretch>
        </p:blipFill>
        <p:spPr>
          <a:xfrm>
            <a:off x="102846" y="1212195"/>
            <a:ext cx="8878993" cy="5070620"/>
          </a:xfrm>
        </p:spPr>
      </p:pic>
      <p:sp>
        <p:nvSpPr>
          <p:cNvPr id="76" name="Rettangolo 75">
            <a:extLst>
              <a:ext uri="{FF2B5EF4-FFF2-40B4-BE49-F238E27FC236}">
                <a16:creationId xmlns:a16="http://schemas.microsoft.com/office/drawing/2014/main" id="{66AE1710-3104-5341-ACFC-6C6C84FAD9B7}"/>
              </a:ext>
            </a:extLst>
          </p:cNvPr>
          <p:cNvSpPr/>
          <p:nvPr/>
        </p:nvSpPr>
        <p:spPr>
          <a:xfrm>
            <a:off x="9027601" y="1212195"/>
            <a:ext cx="3058377" cy="4423774"/>
          </a:xfrm>
          <a:prstGeom prst="rect">
            <a:avLst/>
          </a:prstGeom>
        </p:spPr>
        <p:txBody>
          <a:bodyPr vert="horz" lIns="91440" tIns="45720" rIns="91440" bIns="45720" rtlCol="0">
            <a:normAutofit lnSpcReduction="10000"/>
          </a:bodyPr>
          <a:lstStyle/>
          <a:p>
            <a:r>
              <a:rPr lang="en-GB" dirty="0">
                <a:latin typeface="Times New Roman" panose="02020603050405020304" pitchFamily="18" charset="0"/>
                <a:cs typeface="Times New Roman" panose="02020603050405020304" pitchFamily="18" charset="0"/>
              </a:rPr>
              <a:t>Figure shows the calibration curves for each outcome’s.</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In the development cohort, predicted probabilities for mechanical ventilation closely approximate the observed fraction of positive cases.</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Meanwhile, for both RRT and readmission, the predicted probabilities overestimate the fraction of positive cases. </a:t>
            </a:r>
          </a:p>
          <a:p>
            <a:r>
              <a:rPr lang="en-GB" dirty="0">
                <a:latin typeface="Times New Roman" panose="02020603050405020304" pitchFamily="18" charset="0"/>
                <a:cs typeface="Times New Roman" panose="02020603050405020304" pitchFamily="18" charset="0"/>
              </a:rPr>
              <a:t>Similar trends are observed for calibration in the validation cohort. </a:t>
            </a:r>
            <a:endParaRPr lang="en-GB" sz="1400" dirty="0">
              <a:latin typeface="Times New Roman" panose="02020603050405020304" pitchFamily="18" charset="0"/>
              <a:cs typeface="Times New Roman" panose="02020603050405020304" pitchFamily="18" charset="0"/>
            </a:endParaRPr>
          </a:p>
          <a:p>
            <a:pPr indent="-228600" defTabSz="914400">
              <a:lnSpc>
                <a:spcPct val="110000"/>
              </a:lnSpc>
              <a:spcAft>
                <a:spcPts val="600"/>
              </a:spcAft>
              <a:buSzPct val="125000"/>
              <a:buFont typeface="Arial" panose="020B0604020202020204" pitchFamily="34" charset="0"/>
              <a:buChar char="•"/>
            </a:pPr>
            <a:endParaRPr lang="en-US" sz="1100" dirty="0"/>
          </a:p>
        </p:txBody>
      </p:sp>
    </p:spTree>
    <p:extLst>
      <p:ext uri="{BB962C8B-B14F-4D97-AF65-F5344CB8AC3E}">
        <p14:creationId xmlns:p14="http://schemas.microsoft.com/office/powerpoint/2010/main" val="3862292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4D18AF-50B5-7F49-B4DB-19B893D72248}"/>
              </a:ext>
            </a:extLst>
          </p:cNvPr>
          <p:cNvSpPr>
            <a:spLocks noGrp="1"/>
          </p:cNvSpPr>
          <p:nvPr>
            <p:ph type="title"/>
          </p:nvPr>
        </p:nvSpPr>
        <p:spPr>
          <a:xfrm>
            <a:off x="8036040" y="0"/>
            <a:ext cx="3931841" cy="1478570"/>
          </a:xfrm>
        </p:spPr>
        <p:txBody>
          <a:bodyPr anchor="b">
            <a:noAutofit/>
          </a:bodyPr>
          <a:lstStyle/>
          <a:p>
            <a:pPr algn="ctr"/>
            <a:r>
              <a:rPr lang="it-IT" sz="4000" b="1" u="sng" dirty="0">
                <a:latin typeface="Times New Roman" panose="02020603050405020304" pitchFamily="18" charset="0"/>
                <a:cs typeface="Times New Roman" panose="02020603050405020304" pitchFamily="18" charset="0"/>
              </a:rPr>
              <a:t>FEATURE IMPORTANCE</a:t>
            </a:r>
          </a:p>
        </p:txBody>
      </p:sp>
      <p:pic>
        <p:nvPicPr>
          <p:cNvPr id="7" name="Immagine 6">
            <a:extLst>
              <a:ext uri="{FF2B5EF4-FFF2-40B4-BE49-F238E27FC236}">
                <a16:creationId xmlns:a16="http://schemas.microsoft.com/office/drawing/2014/main" id="{F6902517-23F7-4347-84BB-6A6AF0092326}"/>
              </a:ext>
            </a:extLst>
          </p:cNvPr>
          <p:cNvPicPr>
            <a:picLocks noChangeAspect="1"/>
          </p:cNvPicPr>
          <p:nvPr/>
        </p:nvPicPr>
        <p:blipFill>
          <a:blip r:embed="rId3"/>
          <a:stretch>
            <a:fillRect/>
          </a:stretch>
        </p:blipFill>
        <p:spPr>
          <a:xfrm>
            <a:off x="1118988" y="1203924"/>
            <a:ext cx="3190074" cy="2225076"/>
          </a:xfrm>
          <a:prstGeom prst="rect">
            <a:avLst/>
          </a:prstGeom>
        </p:spPr>
      </p:pic>
      <p:pic>
        <p:nvPicPr>
          <p:cNvPr id="9" name="Immagine 8">
            <a:extLst>
              <a:ext uri="{FF2B5EF4-FFF2-40B4-BE49-F238E27FC236}">
                <a16:creationId xmlns:a16="http://schemas.microsoft.com/office/drawing/2014/main" id="{6E90AFE2-7F46-5941-8E29-772BD584F760}"/>
              </a:ext>
            </a:extLst>
          </p:cNvPr>
          <p:cNvPicPr>
            <a:picLocks noChangeAspect="1"/>
          </p:cNvPicPr>
          <p:nvPr/>
        </p:nvPicPr>
        <p:blipFill>
          <a:blip r:embed="rId4"/>
          <a:stretch>
            <a:fillRect/>
          </a:stretch>
        </p:blipFill>
        <p:spPr>
          <a:xfrm>
            <a:off x="4257042" y="1203924"/>
            <a:ext cx="3190074" cy="2225076"/>
          </a:xfrm>
          <a:prstGeom prst="rect">
            <a:avLst/>
          </a:prstGeom>
        </p:spPr>
      </p:pic>
      <p:pic>
        <p:nvPicPr>
          <p:cNvPr id="5" name="Segnaposto contenuto 4">
            <a:extLst>
              <a:ext uri="{FF2B5EF4-FFF2-40B4-BE49-F238E27FC236}">
                <a16:creationId xmlns:a16="http://schemas.microsoft.com/office/drawing/2014/main" id="{DF790676-3A3D-014F-AD9D-1696AEDDF3E0}"/>
              </a:ext>
            </a:extLst>
          </p:cNvPr>
          <p:cNvPicPr>
            <a:picLocks noChangeAspect="1"/>
          </p:cNvPicPr>
          <p:nvPr/>
        </p:nvPicPr>
        <p:blipFill>
          <a:blip r:embed="rId5"/>
          <a:stretch>
            <a:fillRect/>
          </a:stretch>
        </p:blipFill>
        <p:spPr>
          <a:xfrm>
            <a:off x="1118988" y="3579426"/>
            <a:ext cx="3213108" cy="2225076"/>
          </a:xfrm>
          <a:prstGeom prst="rect">
            <a:avLst/>
          </a:prstGeom>
        </p:spPr>
      </p:pic>
      <p:pic>
        <p:nvPicPr>
          <p:cNvPr id="11" name="Immagine 10">
            <a:extLst>
              <a:ext uri="{FF2B5EF4-FFF2-40B4-BE49-F238E27FC236}">
                <a16:creationId xmlns:a16="http://schemas.microsoft.com/office/drawing/2014/main" id="{44AD9872-70AF-9B42-A1AA-7481B061BA8A}"/>
              </a:ext>
            </a:extLst>
          </p:cNvPr>
          <p:cNvPicPr>
            <a:picLocks noChangeAspect="1"/>
          </p:cNvPicPr>
          <p:nvPr/>
        </p:nvPicPr>
        <p:blipFill>
          <a:blip r:embed="rId6"/>
          <a:stretch>
            <a:fillRect/>
          </a:stretch>
        </p:blipFill>
        <p:spPr>
          <a:xfrm>
            <a:off x="4522511" y="4464287"/>
            <a:ext cx="2974328" cy="289996"/>
          </a:xfrm>
          <a:prstGeom prst="rect">
            <a:avLst/>
          </a:prstGeom>
        </p:spPr>
      </p:pic>
      <p:sp>
        <p:nvSpPr>
          <p:cNvPr id="15" name="Content Placeholder 14">
            <a:extLst>
              <a:ext uri="{FF2B5EF4-FFF2-40B4-BE49-F238E27FC236}">
                <a16:creationId xmlns:a16="http://schemas.microsoft.com/office/drawing/2014/main" id="{738134D3-86A4-6E49-C622-AD08838F6EB6}"/>
              </a:ext>
            </a:extLst>
          </p:cNvPr>
          <p:cNvSpPr>
            <a:spLocks noGrp="1"/>
          </p:cNvSpPr>
          <p:nvPr>
            <p:ph idx="1"/>
          </p:nvPr>
        </p:nvSpPr>
        <p:spPr>
          <a:xfrm>
            <a:off x="8036040" y="1639599"/>
            <a:ext cx="3931841" cy="3541714"/>
          </a:xfrm>
        </p:spPr>
        <p:txBody>
          <a:bodyPr>
            <a:normAutofit fontScale="70000" lnSpcReduction="20000"/>
          </a:bodyPr>
          <a:lstStyle/>
          <a:p>
            <a:pPr marL="0" indent="0" algn="ctr">
              <a:buNone/>
            </a:pPr>
            <a:r>
              <a:rPr lang="en-GB" sz="3300" dirty="0">
                <a:latin typeface="Times New Roman" panose="02020603050405020304" pitchFamily="18" charset="0"/>
                <a:cs typeface="Times New Roman" panose="02020603050405020304" pitchFamily="18" charset="0"/>
              </a:rPr>
              <a:t>Feature importance for all models were evaluated using SHAP.</a:t>
            </a:r>
          </a:p>
          <a:p>
            <a:pPr marL="0" indent="0" algn="ctr">
              <a:buNone/>
            </a:pPr>
            <a:endParaRPr lang="en-GB" sz="3300" dirty="0">
              <a:latin typeface="Times New Roman" panose="02020603050405020304" pitchFamily="18" charset="0"/>
              <a:cs typeface="Times New Roman" panose="02020603050405020304" pitchFamily="18" charset="0"/>
            </a:endParaRPr>
          </a:p>
          <a:p>
            <a:pPr marL="0" indent="0" algn="ctr">
              <a:buNone/>
            </a:pPr>
            <a:r>
              <a:rPr lang="en-GB" sz="3300" dirty="0">
                <a:latin typeface="Times New Roman" panose="02020603050405020304" pitchFamily="18" charset="0"/>
                <a:cs typeface="Times New Roman" panose="02020603050405020304" pitchFamily="18" charset="0"/>
              </a:rPr>
              <a:t>SHAP allows for instance-wise visualization, which for a given feature can demonstrate the distribution of the effect size and direction across the cohort. </a:t>
            </a:r>
          </a:p>
          <a:p>
            <a:pPr marL="0" indent="0">
              <a:buNone/>
            </a:pPr>
            <a:endParaRPr lang="it-IT" sz="1800" dirty="0"/>
          </a:p>
          <a:p>
            <a:pPr marL="0" indent="0">
              <a:buNone/>
            </a:pPr>
            <a:endParaRPr lang="en-US" sz="1800" dirty="0"/>
          </a:p>
        </p:txBody>
      </p:sp>
    </p:spTree>
    <p:extLst>
      <p:ext uri="{BB962C8B-B14F-4D97-AF65-F5344CB8AC3E}">
        <p14:creationId xmlns:p14="http://schemas.microsoft.com/office/powerpoint/2010/main" val="3638715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FD5A66-8976-C748-9BD0-089E42CCFA78}"/>
              </a:ext>
            </a:extLst>
          </p:cNvPr>
          <p:cNvSpPr>
            <a:spLocks noGrp="1"/>
          </p:cNvSpPr>
          <p:nvPr>
            <p:ph type="title"/>
          </p:nvPr>
        </p:nvSpPr>
        <p:spPr>
          <a:xfrm>
            <a:off x="1141413" y="-232987"/>
            <a:ext cx="9905998" cy="1478570"/>
          </a:xfrm>
        </p:spPr>
        <p:txBody>
          <a:bodyPr>
            <a:normAutofit/>
          </a:bodyPr>
          <a:lstStyle/>
          <a:p>
            <a:pPr algn="ctr"/>
            <a:r>
              <a:rPr lang="en-GB" sz="4000" b="1" u="sng" dirty="0">
                <a:latin typeface="Times New Roman" panose="02020603050405020304" pitchFamily="18" charset="0"/>
                <a:cs typeface="Times New Roman" panose="02020603050405020304" pitchFamily="18" charset="0"/>
              </a:rPr>
              <a:t>Using </a:t>
            </a:r>
            <a:r>
              <a:rPr lang="en-GB" sz="4000" b="1" u="sng" dirty="0" err="1">
                <a:latin typeface="Times New Roman" panose="02020603050405020304" pitchFamily="18" charset="0"/>
                <a:cs typeface="Times New Roman" panose="02020603050405020304" pitchFamily="18" charset="0"/>
              </a:rPr>
              <a:t>shap</a:t>
            </a:r>
            <a:r>
              <a:rPr lang="en-GB" sz="4000" b="1" u="sng" dirty="0">
                <a:latin typeface="Times New Roman" panose="02020603050405020304" pitchFamily="18" charset="0"/>
                <a:cs typeface="Times New Roman" panose="02020603050405020304" pitchFamily="18" charset="0"/>
              </a:rPr>
              <a:t> for features</a:t>
            </a:r>
          </a:p>
        </p:txBody>
      </p:sp>
      <p:sp>
        <p:nvSpPr>
          <p:cNvPr id="3" name="Segnaposto contenuto 2">
            <a:extLst>
              <a:ext uri="{FF2B5EF4-FFF2-40B4-BE49-F238E27FC236}">
                <a16:creationId xmlns:a16="http://schemas.microsoft.com/office/drawing/2014/main" id="{C875A750-1A3C-AB4E-86CF-F87114BCEF6B}"/>
              </a:ext>
            </a:extLst>
          </p:cNvPr>
          <p:cNvSpPr>
            <a:spLocks noGrp="1"/>
          </p:cNvSpPr>
          <p:nvPr>
            <p:ph idx="1"/>
          </p:nvPr>
        </p:nvSpPr>
        <p:spPr>
          <a:xfrm>
            <a:off x="7597588" y="1245583"/>
            <a:ext cx="4412216" cy="4545618"/>
          </a:xfrm>
        </p:spPr>
        <p:txBody>
          <a:bodyPr>
            <a:normAutofit fontScale="85000" lnSpcReduction="10000"/>
          </a:bodyPr>
          <a:lstStyle/>
          <a:p>
            <a:r>
              <a:rPr lang="en-GB" dirty="0"/>
              <a:t>SHAP feature importance's for ventilation, renal replacement therapy (RRT), and readmission.</a:t>
            </a:r>
          </a:p>
          <a:p>
            <a:r>
              <a:rPr lang="en-GB" dirty="0"/>
              <a:t>Each SHAP value plot displays a patient-level SHAP value as a point which lies on the horizontal axis and uses colour to indicate whether the feature value for a patient was higher (</a:t>
            </a:r>
            <a:r>
              <a:rPr lang="en-GB" b="1" dirty="0">
                <a:solidFill>
                  <a:srgbClr val="FF0000"/>
                </a:solidFill>
              </a:rPr>
              <a:t>red</a:t>
            </a:r>
            <a:r>
              <a:rPr lang="en-GB" dirty="0"/>
              <a:t>) or lower (</a:t>
            </a:r>
            <a:r>
              <a:rPr lang="en-GB" b="1" dirty="0">
                <a:solidFill>
                  <a:schemeClr val="bg2">
                    <a:lumMod val="60000"/>
                    <a:lumOff val="40000"/>
                  </a:schemeClr>
                </a:solidFill>
              </a:rPr>
              <a:t>blue</a:t>
            </a:r>
            <a:r>
              <a:rPr lang="en-GB" dirty="0"/>
              <a:t>) than average.</a:t>
            </a:r>
          </a:p>
          <a:p>
            <a:r>
              <a:rPr lang="en-GB" dirty="0"/>
              <a:t>SHAP values &gt;1 indicate increased risk for a patient. SHAP values &lt;1 indicate decreased risk.</a:t>
            </a:r>
          </a:p>
          <a:p>
            <a:endParaRPr lang="en-GB" dirty="0"/>
          </a:p>
        </p:txBody>
      </p:sp>
      <p:pic>
        <p:nvPicPr>
          <p:cNvPr id="5" name="Immagine 4">
            <a:extLst>
              <a:ext uri="{FF2B5EF4-FFF2-40B4-BE49-F238E27FC236}">
                <a16:creationId xmlns:a16="http://schemas.microsoft.com/office/drawing/2014/main" id="{B8B5D220-2DE6-E44D-8437-DCC74FE5F4BF}"/>
              </a:ext>
            </a:extLst>
          </p:cNvPr>
          <p:cNvPicPr>
            <a:picLocks noChangeAspect="1"/>
          </p:cNvPicPr>
          <p:nvPr/>
        </p:nvPicPr>
        <p:blipFill>
          <a:blip r:embed="rId3"/>
          <a:stretch>
            <a:fillRect/>
          </a:stretch>
        </p:blipFill>
        <p:spPr>
          <a:xfrm>
            <a:off x="235757" y="5863242"/>
            <a:ext cx="6896703" cy="631521"/>
          </a:xfrm>
          <a:prstGeom prst="rect">
            <a:avLst/>
          </a:prstGeom>
        </p:spPr>
      </p:pic>
      <p:pic>
        <p:nvPicPr>
          <p:cNvPr id="6" name="Segnaposto contenuto 4" descr="Immagine che contiene tavolo&#10;&#10;Descrizione generata automaticamente">
            <a:extLst>
              <a:ext uri="{FF2B5EF4-FFF2-40B4-BE49-F238E27FC236}">
                <a16:creationId xmlns:a16="http://schemas.microsoft.com/office/drawing/2014/main" id="{ECE4AA45-2961-DA4F-BBD3-683081001697}"/>
              </a:ext>
            </a:extLst>
          </p:cNvPr>
          <p:cNvPicPr>
            <a:picLocks noChangeAspect="1"/>
          </p:cNvPicPr>
          <p:nvPr/>
        </p:nvPicPr>
        <p:blipFill>
          <a:blip r:embed="rId4"/>
          <a:stretch>
            <a:fillRect/>
          </a:stretch>
        </p:blipFill>
        <p:spPr>
          <a:xfrm>
            <a:off x="235757" y="1012357"/>
            <a:ext cx="6896703" cy="4917796"/>
          </a:xfrm>
          <a:prstGeom prst="rect">
            <a:avLst/>
          </a:prstGeom>
        </p:spPr>
      </p:pic>
      <p:sp>
        <p:nvSpPr>
          <p:cNvPr id="7" name="Ovale 6">
            <a:extLst>
              <a:ext uri="{FF2B5EF4-FFF2-40B4-BE49-F238E27FC236}">
                <a16:creationId xmlns:a16="http://schemas.microsoft.com/office/drawing/2014/main" id="{9A949B06-D15A-174E-BA56-647F00439F03}"/>
              </a:ext>
            </a:extLst>
          </p:cNvPr>
          <p:cNvSpPr/>
          <p:nvPr/>
        </p:nvSpPr>
        <p:spPr>
          <a:xfrm>
            <a:off x="1963271" y="3429000"/>
            <a:ext cx="1250576" cy="215153"/>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Ovale 7">
            <a:extLst>
              <a:ext uri="{FF2B5EF4-FFF2-40B4-BE49-F238E27FC236}">
                <a16:creationId xmlns:a16="http://schemas.microsoft.com/office/drawing/2014/main" id="{0BA74B1F-1A8D-8B4C-9C1B-A7FCDCDE8EEE}"/>
              </a:ext>
            </a:extLst>
          </p:cNvPr>
          <p:cNvSpPr/>
          <p:nvPr/>
        </p:nvSpPr>
        <p:spPr>
          <a:xfrm>
            <a:off x="4176240" y="3401780"/>
            <a:ext cx="1250576" cy="215153"/>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 name="Rettangolo 3">
            <a:extLst>
              <a:ext uri="{FF2B5EF4-FFF2-40B4-BE49-F238E27FC236}">
                <a16:creationId xmlns:a16="http://schemas.microsoft.com/office/drawing/2014/main" id="{9B87F543-1274-A742-9415-80544B4C755F}"/>
              </a:ext>
            </a:extLst>
          </p:cNvPr>
          <p:cNvSpPr/>
          <p:nvPr/>
        </p:nvSpPr>
        <p:spPr>
          <a:xfrm>
            <a:off x="465826" y="1388853"/>
            <a:ext cx="2553419"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CD1210F8-E404-3342-9F89-7130758042AD}"/>
              </a:ext>
            </a:extLst>
          </p:cNvPr>
          <p:cNvSpPr/>
          <p:nvPr/>
        </p:nvSpPr>
        <p:spPr>
          <a:xfrm>
            <a:off x="462958" y="1596258"/>
            <a:ext cx="2553419"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F7274FCC-B815-5146-9D15-F6738F9DDBB5}"/>
              </a:ext>
            </a:extLst>
          </p:cNvPr>
          <p:cNvSpPr/>
          <p:nvPr/>
        </p:nvSpPr>
        <p:spPr>
          <a:xfrm>
            <a:off x="462958" y="1793363"/>
            <a:ext cx="2553419"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E3511676-2976-8041-B391-5FE073FDC319}"/>
              </a:ext>
            </a:extLst>
          </p:cNvPr>
          <p:cNvSpPr/>
          <p:nvPr/>
        </p:nvSpPr>
        <p:spPr>
          <a:xfrm>
            <a:off x="353683" y="3855816"/>
            <a:ext cx="2662693"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565AD670-F676-3D4D-9141-7003BC241817}"/>
              </a:ext>
            </a:extLst>
          </p:cNvPr>
          <p:cNvSpPr/>
          <p:nvPr/>
        </p:nvSpPr>
        <p:spPr>
          <a:xfrm>
            <a:off x="2156604" y="4663697"/>
            <a:ext cx="859771"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959E1BBF-0B60-C94F-8BD1-721C09B4FE18}"/>
              </a:ext>
            </a:extLst>
          </p:cNvPr>
          <p:cNvSpPr/>
          <p:nvPr/>
        </p:nvSpPr>
        <p:spPr>
          <a:xfrm>
            <a:off x="1863306" y="3030240"/>
            <a:ext cx="1135817"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B846A1DD-0B12-1A4B-91BE-8AC6634328F1}"/>
              </a:ext>
            </a:extLst>
          </p:cNvPr>
          <p:cNvSpPr/>
          <p:nvPr/>
        </p:nvSpPr>
        <p:spPr>
          <a:xfrm>
            <a:off x="4522338" y="1380525"/>
            <a:ext cx="2553419"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F256B039-837D-5649-A266-14636FF4B33A}"/>
              </a:ext>
            </a:extLst>
          </p:cNvPr>
          <p:cNvSpPr/>
          <p:nvPr/>
        </p:nvSpPr>
        <p:spPr>
          <a:xfrm>
            <a:off x="4520363" y="1580425"/>
            <a:ext cx="2553419"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FCC6F205-8194-E340-B1B7-1B47377F6723}"/>
              </a:ext>
            </a:extLst>
          </p:cNvPr>
          <p:cNvSpPr/>
          <p:nvPr/>
        </p:nvSpPr>
        <p:spPr>
          <a:xfrm>
            <a:off x="4530259" y="1804076"/>
            <a:ext cx="2553419"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B9DE7351-0A03-DC44-AAC4-3BD2BCBB1DC4}"/>
              </a:ext>
            </a:extLst>
          </p:cNvPr>
          <p:cNvSpPr/>
          <p:nvPr/>
        </p:nvSpPr>
        <p:spPr>
          <a:xfrm>
            <a:off x="4552035" y="3030240"/>
            <a:ext cx="1135818" cy="14704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 name="Rettangolo 17">
            <a:extLst>
              <a:ext uri="{FF2B5EF4-FFF2-40B4-BE49-F238E27FC236}">
                <a16:creationId xmlns:a16="http://schemas.microsoft.com/office/drawing/2014/main" id="{236E3375-D641-A441-837C-66B0467F0230}"/>
              </a:ext>
            </a:extLst>
          </p:cNvPr>
          <p:cNvSpPr/>
          <p:nvPr/>
        </p:nvSpPr>
        <p:spPr>
          <a:xfrm>
            <a:off x="4573810" y="3847654"/>
            <a:ext cx="1135818" cy="14704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Rettangolo 18">
            <a:extLst>
              <a:ext uri="{FF2B5EF4-FFF2-40B4-BE49-F238E27FC236}">
                <a16:creationId xmlns:a16="http://schemas.microsoft.com/office/drawing/2014/main" id="{3C14093D-CD13-2E45-AA10-E679B383BE42}"/>
              </a:ext>
            </a:extLst>
          </p:cNvPr>
          <p:cNvSpPr/>
          <p:nvPr/>
        </p:nvSpPr>
        <p:spPr>
          <a:xfrm>
            <a:off x="4880584" y="4676940"/>
            <a:ext cx="1135818" cy="14704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43676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circle(in)">
                                      <p:cBhvr>
                                        <p:cTn id="67" dur="2000"/>
                                        <p:tgtEl>
                                          <p:spTgt spid="7"/>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grpId="0"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circle(in)">
                                      <p:cBhvr>
                                        <p:cTn id="7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4"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C9671D-E807-D04E-AD34-5988CCAAB326}"/>
              </a:ext>
            </a:extLst>
          </p:cNvPr>
          <p:cNvSpPr>
            <a:spLocks noGrp="1"/>
          </p:cNvSpPr>
          <p:nvPr>
            <p:ph type="title"/>
          </p:nvPr>
        </p:nvSpPr>
        <p:spPr>
          <a:xfrm>
            <a:off x="1141413" y="120979"/>
            <a:ext cx="9905998" cy="1478570"/>
          </a:xfrm>
        </p:spPr>
        <p:txBody>
          <a:bodyPr>
            <a:normAutofit/>
          </a:bodyPr>
          <a:lstStyle/>
          <a:p>
            <a:pPr algn="ctr"/>
            <a:r>
              <a:rPr lang="it-IT" sz="4000" b="1" u="sng" dirty="0">
                <a:latin typeface="Times New Roman" panose="02020603050405020304" pitchFamily="18" charset="0"/>
                <a:cs typeface="Times New Roman" panose="02020603050405020304" pitchFamily="18" charset="0"/>
              </a:rPr>
              <a:t>DISCUSSION</a:t>
            </a:r>
          </a:p>
        </p:txBody>
      </p:sp>
      <p:sp>
        <p:nvSpPr>
          <p:cNvPr id="3" name="Segnaposto contenuto 2">
            <a:extLst>
              <a:ext uri="{FF2B5EF4-FFF2-40B4-BE49-F238E27FC236}">
                <a16:creationId xmlns:a16="http://schemas.microsoft.com/office/drawing/2014/main" id="{C8D2FC4F-F8C8-5A48-89A5-7D665F59FD16}"/>
              </a:ext>
            </a:extLst>
          </p:cNvPr>
          <p:cNvSpPr>
            <a:spLocks noGrp="1"/>
          </p:cNvSpPr>
          <p:nvPr>
            <p:ph idx="1"/>
          </p:nvPr>
        </p:nvSpPr>
        <p:spPr>
          <a:xfrm>
            <a:off x="509667" y="1274162"/>
            <a:ext cx="11302582" cy="5111647"/>
          </a:xfrm>
        </p:spPr>
        <p:txBody>
          <a:bodyPr>
            <a:normAutofit fontScale="25000" lnSpcReduction="20000"/>
          </a:bodyPr>
          <a:lstStyle/>
          <a:p>
            <a:r>
              <a:rPr lang="en-US" sz="7400" dirty="0">
                <a:latin typeface="Times New Roman" panose="02020603050405020304" pitchFamily="18" charset="0"/>
                <a:cs typeface="Times New Roman" panose="02020603050405020304" pitchFamily="18" charset="0"/>
              </a:rPr>
              <a:t>The final development and validation cohorts contained 2256 and 855 patients, respectively. The distributions were not significantly different between cohorts  of :</a:t>
            </a:r>
          </a:p>
          <a:p>
            <a:pPr lvl="1"/>
            <a:r>
              <a:rPr lang="en-US" sz="7000" dirty="0">
                <a:latin typeface="Times New Roman" panose="02020603050405020304" pitchFamily="18" charset="0"/>
                <a:cs typeface="Times New Roman" panose="02020603050405020304" pitchFamily="18" charset="0"/>
              </a:rPr>
              <a:t>sex</a:t>
            </a:r>
          </a:p>
          <a:p>
            <a:pPr lvl="1"/>
            <a:r>
              <a:rPr lang="en-US" sz="7000" dirty="0">
                <a:latin typeface="Times New Roman" panose="02020603050405020304" pitchFamily="18" charset="0"/>
                <a:cs typeface="Times New Roman" panose="02020603050405020304" pitchFamily="18" charset="0"/>
              </a:rPr>
              <a:t>race</a:t>
            </a:r>
          </a:p>
          <a:p>
            <a:pPr lvl="1"/>
            <a:r>
              <a:rPr lang="en-US" sz="7400" dirty="0">
                <a:latin typeface="Times New Roman" panose="02020603050405020304" pitchFamily="18" charset="0"/>
                <a:cs typeface="Times New Roman" panose="02020603050405020304" pitchFamily="18" charset="0"/>
              </a:rPr>
              <a:t>number of readmissions.</a:t>
            </a:r>
          </a:p>
          <a:p>
            <a:pPr>
              <a:lnSpc>
                <a:spcPct val="110000"/>
              </a:lnSpc>
              <a:spcAft>
                <a:spcPts val="600"/>
              </a:spcAft>
            </a:pPr>
            <a:r>
              <a:rPr lang="en-US" sz="7400" dirty="0">
                <a:latin typeface="Times New Roman" panose="02020603050405020304" pitchFamily="18" charset="0"/>
                <a:cs typeface="Times New Roman" panose="02020603050405020304" pitchFamily="18" charset="0"/>
              </a:rPr>
              <a:t>Significant differences were found in the distributions of:</a:t>
            </a:r>
          </a:p>
          <a:p>
            <a:pPr marL="742950" lvl="1">
              <a:lnSpc>
                <a:spcPct val="110000"/>
              </a:lnSpc>
              <a:spcAft>
                <a:spcPts val="600"/>
              </a:spcAft>
            </a:pPr>
            <a:r>
              <a:rPr lang="en-US" sz="7400" dirty="0">
                <a:latin typeface="Times New Roman" panose="02020603050405020304" pitchFamily="18" charset="0"/>
                <a:cs typeface="Times New Roman" panose="02020603050405020304" pitchFamily="18" charset="0"/>
              </a:rPr>
              <a:t>age </a:t>
            </a:r>
          </a:p>
          <a:p>
            <a:pPr marL="742950" lvl="1">
              <a:lnSpc>
                <a:spcPct val="110000"/>
              </a:lnSpc>
              <a:spcAft>
                <a:spcPts val="600"/>
              </a:spcAft>
            </a:pPr>
            <a:r>
              <a:rPr lang="en-US" sz="7400" dirty="0">
                <a:latin typeface="Times New Roman" panose="02020603050405020304" pitchFamily="18" charset="0"/>
                <a:cs typeface="Times New Roman" panose="02020603050405020304" pitchFamily="18" charset="0"/>
              </a:rPr>
              <a:t>Ethnicity</a:t>
            </a:r>
          </a:p>
          <a:p>
            <a:pPr marL="742950" lvl="1">
              <a:lnSpc>
                <a:spcPct val="110000"/>
              </a:lnSpc>
              <a:spcAft>
                <a:spcPts val="600"/>
              </a:spcAft>
            </a:pPr>
            <a:r>
              <a:rPr lang="en-US" sz="7400" dirty="0">
                <a:latin typeface="Times New Roman" panose="02020603050405020304" pitchFamily="18" charset="0"/>
                <a:cs typeface="Times New Roman" panose="02020603050405020304" pitchFamily="18" charset="0"/>
              </a:rPr>
              <a:t>numbers of mechanical ventilation </a:t>
            </a:r>
          </a:p>
          <a:p>
            <a:pPr marL="742950" lvl="1">
              <a:lnSpc>
                <a:spcPct val="110000"/>
              </a:lnSpc>
              <a:spcAft>
                <a:spcPts val="600"/>
              </a:spcAft>
            </a:pPr>
            <a:r>
              <a:rPr lang="en-US" sz="7400" dirty="0">
                <a:latin typeface="Times New Roman" panose="02020603050405020304" pitchFamily="18" charset="0"/>
                <a:cs typeface="Times New Roman" panose="02020603050405020304" pitchFamily="18" charset="0"/>
              </a:rPr>
              <a:t> RRT cases </a:t>
            </a:r>
          </a:p>
          <a:p>
            <a:pPr marL="742950" lvl="1">
              <a:lnSpc>
                <a:spcPct val="110000"/>
              </a:lnSpc>
              <a:spcAft>
                <a:spcPts val="600"/>
              </a:spcAft>
            </a:pPr>
            <a:r>
              <a:rPr lang="en-US" sz="7400" dirty="0">
                <a:latin typeface="Times New Roman" panose="02020603050405020304" pitchFamily="18" charset="0"/>
                <a:cs typeface="Times New Roman" panose="02020603050405020304" pitchFamily="18" charset="0"/>
              </a:rPr>
              <a:t> numbers of patients with do not intubate or do not resuscitate status or who died during their hospitalization</a:t>
            </a:r>
          </a:p>
          <a:p>
            <a:endParaRPr lang="en-US" dirty="0">
              <a:latin typeface="Times New Roman" panose="02020603050405020304" pitchFamily="18" charset="0"/>
              <a:cs typeface="Times New Roman" panose="02020603050405020304" pitchFamily="18" charset="0"/>
            </a:endParaRPr>
          </a:p>
          <a:p>
            <a:endParaRPr lang="it-IT" dirty="0"/>
          </a:p>
        </p:txBody>
      </p:sp>
      <p:pic>
        <p:nvPicPr>
          <p:cNvPr id="4" name="Immagine 3" descr="Immagine che contiene testo, persona, cucinando&#10;&#10;Descrizione generata automaticamente">
            <a:extLst>
              <a:ext uri="{FF2B5EF4-FFF2-40B4-BE49-F238E27FC236}">
                <a16:creationId xmlns:a16="http://schemas.microsoft.com/office/drawing/2014/main" id="{BB094AFA-DA6F-BA4E-96A7-7825B890E460}"/>
              </a:ext>
            </a:extLst>
          </p:cNvPr>
          <p:cNvPicPr>
            <a:picLocks noChangeAspect="1"/>
          </p:cNvPicPr>
          <p:nvPr/>
        </p:nvPicPr>
        <p:blipFill>
          <a:blip r:embed="rId3"/>
          <a:stretch>
            <a:fillRect/>
          </a:stretch>
        </p:blipFill>
        <p:spPr>
          <a:xfrm>
            <a:off x="7349375" y="1986576"/>
            <a:ext cx="4628797" cy="2884848"/>
          </a:xfrm>
          <a:prstGeom prst="round2DiagRect">
            <a:avLst>
              <a:gd name="adj1" fmla="val 21937"/>
              <a:gd name="adj2" fmla="val 1862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356422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contenuto 10">
            <a:extLst>
              <a:ext uri="{FF2B5EF4-FFF2-40B4-BE49-F238E27FC236}">
                <a16:creationId xmlns:a16="http://schemas.microsoft.com/office/drawing/2014/main" id="{1F9C7C98-3A58-E848-82EC-AB9F5222CE6B}"/>
              </a:ext>
            </a:extLst>
          </p:cNvPr>
          <p:cNvSpPr>
            <a:spLocks noGrp="1"/>
          </p:cNvSpPr>
          <p:nvPr>
            <p:ph idx="1"/>
          </p:nvPr>
        </p:nvSpPr>
        <p:spPr>
          <a:xfrm>
            <a:off x="1295400" y="603262"/>
            <a:ext cx="9905999" cy="1660948"/>
          </a:xfrm>
        </p:spPr>
        <p:txBody>
          <a:bodyPr>
            <a:normAutofit/>
          </a:bodyPr>
          <a:lstStyle/>
          <a:p>
            <a:r>
              <a:rPr lang="en-GB" sz="2600" dirty="0">
                <a:latin typeface="Times New Roman" panose="02020603050405020304" pitchFamily="18" charset="0"/>
                <a:cs typeface="Times New Roman" panose="02020603050405020304" pitchFamily="18" charset="0"/>
              </a:rPr>
              <a:t> Their models demonstrate strong performance on the development cohort,  must also acknowledge that this performance deteriorates significantly when they are applied to the validation cohort. </a:t>
            </a:r>
          </a:p>
          <a:p>
            <a:endParaRPr lang="it-IT" sz="2900" dirty="0"/>
          </a:p>
          <a:p>
            <a:pPr marL="0" indent="0">
              <a:buNone/>
            </a:pPr>
            <a:endParaRPr lang="it-IT" dirty="0"/>
          </a:p>
        </p:txBody>
      </p:sp>
      <p:sp>
        <p:nvSpPr>
          <p:cNvPr id="10" name="Freccia destra 9">
            <a:extLst>
              <a:ext uri="{FF2B5EF4-FFF2-40B4-BE49-F238E27FC236}">
                <a16:creationId xmlns:a16="http://schemas.microsoft.com/office/drawing/2014/main" id="{8C8F288E-DE16-034C-83D3-17F6BC97E0D4}"/>
              </a:ext>
            </a:extLst>
          </p:cNvPr>
          <p:cNvSpPr/>
          <p:nvPr/>
        </p:nvSpPr>
        <p:spPr>
          <a:xfrm rot="6757459">
            <a:off x="3169789" y="2237305"/>
            <a:ext cx="825500" cy="1447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destra 17">
            <a:extLst>
              <a:ext uri="{FF2B5EF4-FFF2-40B4-BE49-F238E27FC236}">
                <a16:creationId xmlns:a16="http://schemas.microsoft.com/office/drawing/2014/main" id="{E6477C5E-7BA4-3D4E-B497-49286DE8412A}"/>
              </a:ext>
            </a:extLst>
          </p:cNvPr>
          <p:cNvSpPr/>
          <p:nvPr/>
        </p:nvSpPr>
        <p:spPr>
          <a:xfrm rot="2749633">
            <a:off x="8204909" y="2237305"/>
            <a:ext cx="825500" cy="1447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5FDEC20E-D9A6-6941-B35B-2AE97B48A5A8}"/>
              </a:ext>
            </a:extLst>
          </p:cNvPr>
          <p:cNvSpPr txBox="1"/>
          <p:nvPr/>
        </p:nvSpPr>
        <p:spPr>
          <a:xfrm>
            <a:off x="1295400" y="5328898"/>
            <a:ext cx="9588500" cy="830997"/>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It is likely that these 2 populations contain very different people who experience very different care practices </a:t>
            </a:r>
          </a:p>
        </p:txBody>
      </p:sp>
      <p:sp>
        <p:nvSpPr>
          <p:cNvPr id="20" name="CasellaDiTesto 19">
            <a:extLst>
              <a:ext uri="{FF2B5EF4-FFF2-40B4-BE49-F238E27FC236}">
                <a16:creationId xmlns:a16="http://schemas.microsoft.com/office/drawing/2014/main" id="{21FAD03A-72C3-9047-B028-1BDC5307ED06}"/>
              </a:ext>
            </a:extLst>
          </p:cNvPr>
          <p:cNvSpPr txBox="1"/>
          <p:nvPr/>
        </p:nvSpPr>
        <p:spPr>
          <a:xfrm>
            <a:off x="7696200" y="3758355"/>
            <a:ext cx="4191000" cy="707886"/>
          </a:xfrm>
          <a:prstGeom prst="rect">
            <a:avLst/>
          </a:prstGeom>
          <a:noFill/>
        </p:spPr>
        <p:txBody>
          <a:bodyPr wrap="square" rtlCol="0">
            <a:spAutoFit/>
          </a:bodyPr>
          <a:lstStyle/>
          <a:p>
            <a:r>
              <a:rPr lang="en-GB" sz="2000" b="1" dirty="0">
                <a:solidFill>
                  <a:srgbClr val="92D050"/>
                </a:solidFill>
                <a:latin typeface="Times New Roman" panose="02020603050405020304" pitchFamily="18" charset="0"/>
                <a:cs typeface="Times New Roman" panose="02020603050405020304" pitchFamily="18" charset="0"/>
              </a:rPr>
              <a:t>The validation cohort came from </a:t>
            </a:r>
            <a:r>
              <a:rPr lang="en-GB" sz="2000" b="1" u="sng" dirty="0">
                <a:solidFill>
                  <a:srgbClr val="92D050"/>
                </a:solidFill>
                <a:latin typeface="Times New Roman" panose="02020603050405020304" pitchFamily="18" charset="0"/>
                <a:cs typeface="Times New Roman" panose="02020603050405020304" pitchFamily="18" charset="0"/>
              </a:rPr>
              <a:t>SMALL COMMUNITY HOSPITAL</a:t>
            </a:r>
            <a:endParaRPr lang="it-IT" sz="2000" b="1" u="sng" dirty="0">
              <a:solidFill>
                <a:srgbClr val="92D050"/>
              </a:solidFill>
              <a:latin typeface="Times New Roman" panose="02020603050405020304" pitchFamily="18" charset="0"/>
              <a:cs typeface="Times New Roman" panose="02020603050405020304" pitchFamily="18" charset="0"/>
            </a:endParaRPr>
          </a:p>
        </p:txBody>
      </p:sp>
      <p:sp>
        <p:nvSpPr>
          <p:cNvPr id="21" name="CasellaDiTesto 20">
            <a:extLst>
              <a:ext uri="{FF2B5EF4-FFF2-40B4-BE49-F238E27FC236}">
                <a16:creationId xmlns:a16="http://schemas.microsoft.com/office/drawing/2014/main" id="{E7D8E1EF-EC16-2547-88D6-E16319FD65DF}"/>
              </a:ext>
            </a:extLst>
          </p:cNvPr>
          <p:cNvSpPr txBox="1"/>
          <p:nvPr/>
        </p:nvSpPr>
        <p:spPr>
          <a:xfrm>
            <a:off x="1028700" y="3758355"/>
            <a:ext cx="4318000" cy="707886"/>
          </a:xfrm>
          <a:prstGeom prst="rect">
            <a:avLst/>
          </a:prstGeom>
          <a:noFill/>
        </p:spPr>
        <p:txBody>
          <a:bodyPr wrap="square" rtlCol="0">
            <a:spAutoFit/>
          </a:bodyPr>
          <a:lstStyle/>
          <a:p>
            <a:r>
              <a:rPr lang="en-GB" sz="2000" b="1" dirty="0">
                <a:solidFill>
                  <a:srgbClr val="FF0000"/>
                </a:solidFill>
                <a:latin typeface="Times New Roman" panose="02020603050405020304" pitchFamily="18" charset="0"/>
                <a:cs typeface="Times New Roman" panose="02020603050405020304" pitchFamily="18" charset="0"/>
              </a:rPr>
              <a:t>The development cohort was drawn from a </a:t>
            </a:r>
            <a:r>
              <a:rPr lang="en-GB" sz="2000" b="1" u="sng" dirty="0">
                <a:solidFill>
                  <a:srgbClr val="FF0000"/>
                </a:solidFill>
                <a:latin typeface="Times New Roman" panose="02020603050405020304" pitchFamily="18" charset="0"/>
                <a:cs typeface="Times New Roman" panose="02020603050405020304" pitchFamily="18" charset="0"/>
              </a:rPr>
              <a:t>MAJOR MEDICAL </a:t>
            </a:r>
            <a:r>
              <a:rPr lang="en-AU" sz="2000" b="1" u="sng" dirty="0">
                <a:solidFill>
                  <a:srgbClr val="FF0000"/>
                </a:solidFill>
                <a:latin typeface="Times New Roman" panose="02020603050405020304" pitchFamily="18" charset="0"/>
                <a:cs typeface="Times New Roman" panose="02020603050405020304" pitchFamily="18" charset="0"/>
              </a:rPr>
              <a:t>CENTER</a:t>
            </a:r>
            <a:endParaRPr lang="it-IT" sz="2000" b="1" u="sn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5607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1D1EB0E7-4E96-1744-8451-E44081F2293A}"/>
              </a:ext>
            </a:extLst>
          </p:cNvPr>
          <p:cNvSpPr txBox="1"/>
          <p:nvPr/>
        </p:nvSpPr>
        <p:spPr>
          <a:xfrm>
            <a:off x="3648363" y="558968"/>
            <a:ext cx="5533737" cy="870041"/>
          </a:xfrm>
          <a:prstGeom prst="rect">
            <a:avLst/>
          </a:prstGeom>
        </p:spPr>
        <p:txBody>
          <a:bodyPr vert="horz" lIns="91440" tIns="45720" rIns="91440" bIns="45720" rtlCol="0" anchor="ctr">
            <a:normAutofit fontScale="25000" lnSpcReduction="20000"/>
          </a:bodyPr>
          <a:lstStyle/>
          <a:p>
            <a:endParaRPr lang="it-IT" u="sng" dirty="0"/>
          </a:p>
          <a:p>
            <a:r>
              <a:rPr lang="it-IT" sz="12300" b="1" u="sng" dirty="0" err="1">
                <a:latin typeface="Times New Roman" panose="02020603050405020304" pitchFamily="18" charset="0"/>
                <a:cs typeface="Times New Roman" panose="02020603050405020304" pitchFamily="18" charset="0"/>
              </a:rPr>
              <a:t>Introduction</a:t>
            </a:r>
            <a:r>
              <a:rPr lang="it-IT" sz="12300" b="1" u="sng" dirty="0">
                <a:latin typeface="Times New Roman" panose="02020603050405020304" pitchFamily="18" charset="0"/>
                <a:cs typeface="Times New Roman" panose="02020603050405020304" pitchFamily="18" charset="0"/>
              </a:rPr>
              <a:t> of the </a:t>
            </a:r>
            <a:r>
              <a:rPr lang="it-IT" sz="12300" b="1" u="sng" dirty="0" err="1">
                <a:latin typeface="Times New Roman" panose="02020603050405020304" pitchFamily="18" charset="0"/>
                <a:cs typeface="Times New Roman" panose="02020603050405020304" pitchFamily="18" charset="0"/>
              </a:rPr>
              <a:t>problem</a:t>
            </a:r>
            <a:endParaRPr lang="it-IT" sz="12300" u="sng" dirty="0">
              <a:latin typeface="Times New Roman" panose="02020603050405020304" pitchFamily="18" charset="0"/>
              <a:cs typeface="Times New Roman" panose="02020603050405020304" pitchFamily="18" charset="0"/>
            </a:endParaRPr>
          </a:p>
          <a:p>
            <a:pPr algn="ctr" defTabSz="914400">
              <a:lnSpc>
                <a:spcPct val="90000"/>
              </a:lnSpc>
              <a:spcBef>
                <a:spcPct val="0"/>
              </a:spcBef>
              <a:spcAft>
                <a:spcPts val="600"/>
              </a:spcAft>
            </a:pPr>
            <a:endParaRPr lang="en-US" sz="3300" cap="all" dirty="0">
              <a:latin typeface="+mj-lt"/>
              <a:ea typeface="+mj-ea"/>
              <a:cs typeface="+mj-cs"/>
            </a:endParaRPr>
          </a:p>
        </p:txBody>
      </p:sp>
      <p:pic>
        <p:nvPicPr>
          <p:cNvPr id="7" name="Immagine 6">
            <a:extLst>
              <a:ext uri="{FF2B5EF4-FFF2-40B4-BE49-F238E27FC236}">
                <a16:creationId xmlns:a16="http://schemas.microsoft.com/office/drawing/2014/main" id="{6E51FEB3-666A-F144-B34C-8DDE9A52B299}"/>
              </a:ext>
            </a:extLst>
          </p:cNvPr>
          <p:cNvPicPr>
            <a:picLocks noChangeAspect="1"/>
          </p:cNvPicPr>
          <p:nvPr/>
        </p:nvPicPr>
        <p:blipFill>
          <a:blip r:embed="rId3"/>
          <a:stretch>
            <a:fillRect/>
          </a:stretch>
        </p:blipFill>
        <p:spPr>
          <a:xfrm>
            <a:off x="9990308" y="174004"/>
            <a:ext cx="1677687" cy="1639968"/>
          </a:xfrm>
          <a:prstGeom prst="rect">
            <a:avLst/>
          </a:prstGeom>
        </p:spPr>
      </p:pic>
      <p:sp>
        <p:nvSpPr>
          <p:cNvPr id="8" name="CasellaDiTesto 7">
            <a:extLst>
              <a:ext uri="{FF2B5EF4-FFF2-40B4-BE49-F238E27FC236}">
                <a16:creationId xmlns:a16="http://schemas.microsoft.com/office/drawing/2014/main" id="{3636F5A4-76CF-8248-8726-D33ABFE00990}"/>
              </a:ext>
            </a:extLst>
          </p:cNvPr>
          <p:cNvSpPr txBox="1"/>
          <p:nvPr/>
        </p:nvSpPr>
        <p:spPr>
          <a:xfrm>
            <a:off x="1174698" y="1429009"/>
            <a:ext cx="8815610"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In the early phase of the pandemic, hospitals in hard-hit regions, such as the New York Metropolitan Area, suffered large caseloads which heavily strained medical resources</a:t>
            </a:r>
            <a:r>
              <a:rPr lang="it-IT" sz="2400" dirty="0">
                <a:latin typeface="Times New Roman" panose="02020603050405020304" pitchFamily="18" charset="0"/>
                <a:cs typeface="Times New Roman" panose="02020603050405020304" pitchFamily="18" charset="0"/>
              </a:rPr>
              <a:t>.</a:t>
            </a:r>
          </a:p>
        </p:txBody>
      </p:sp>
      <p:sp>
        <p:nvSpPr>
          <p:cNvPr id="9" name="CasellaDiTesto 8">
            <a:extLst>
              <a:ext uri="{FF2B5EF4-FFF2-40B4-BE49-F238E27FC236}">
                <a16:creationId xmlns:a16="http://schemas.microsoft.com/office/drawing/2014/main" id="{DA188D14-FE6F-CE4B-B0A9-BB4F2B508985}"/>
              </a:ext>
            </a:extLst>
          </p:cNvPr>
          <p:cNvSpPr txBox="1"/>
          <p:nvPr/>
        </p:nvSpPr>
        <p:spPr>
          <a:xfrm>
            <a:off x="1174698" y="5449074"/>
            <a:ext cx="10300416" cy="830997"/>
          </a:xfrm>
          <a:prstGeom prst="rect">
            <a:avLst/>
          </a:prstGeom>
          <a:noFill/>
        </p:spPr>
        <p:txBody>
          <a:bodyPr wrap="square" rtlCol="0">
            <a:spAutoFit/>
          </a:bodyPr>
          <a:lstStyle/>
          <a:p>
            <a:r>
              <a:rPr lang="it-IT" sz="2400" dirty="0">
                <a:latin typeface="Times New Roman" panose="02020603050405020304" pitchFamily="18" charset="0"/>
                <a:cs typeface="Times New Roman" panose="02020603050405020304" pitchFamily="18" charset="0"/>
              </a:rPr>
              <a:t>The </a:t>
            </a:r>
            <a:r>
              <a:rPr lang="it-IT" sz="2400" dirty="0" err="1">
                <a:latin typeface="Times New Roman" panose="02020603050405020304" pitchFamily="18" charset="0"/>
                <a:cs typeface="Times New Roman" panose="02020603050405020304" pitchFamily="18" charset="0"/>
              </a:rPr>
              <a:t>increase</a:t>
            </a:r>
            <a:r>
              <a:rPr lang="it-IT" sz="2400" dirty="0">
                <a:latin typeface="Times New Roman" panose="02020603050405020304" pitchFamily="18" charset="0"/>
                <a:cs typeface="Times New Roman" panose="02020603050405020304" pitchFamily="18" charset="0"/>
              </a:rPr>
              <a:t> of the </a:t>
            </a:r>
            <a:r>
              <a:rPr lang="it-IT" sz="2400" dirty="0" err="1">
                <a:latin typeface="Times New Roman" panose="02020603050405020304" pitchFamily="18" charset="0"/>
                <a:cs typeface="Times New Roman" panose="02020603050405020304" pitchFamily="18" charset="0"/>
              </a:rPr>
              <a:t>cases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across</a:t>
            </a:r>
            <a:r>
              <a:rPr lang="it-IT" sz="2400" dirty="0">
                <a:latin typeface="Times New Roman" panose="02020603050405020304" pitchFamily="18" charset="0"/>
                <a:cs typeface="Times New Roman" panose="02020603050405020304" pitchFamily="18" charset="0"/>
              </a:rPr>
              <a:t> the country continue to drive </a:t>
            </a:r>
            <a:r>
              <a:rPr lang="it-IT" sz="2400" dirty="0" err="1">
                <a:latin typeface="Times New Roman" panose="02020603050405020304" pitchFamily="18" charset="0"/>
                <a:cs typeface="Times New Roman" panose="02020603050405020304" pitchFamily="18" charset="0"/>
              </a:rPr>
              <a:t>spending</a:t>
            </a:r>
            <a:r>
              <a:rPr lang="it-IT" sz="2400" dirty="0">
                <a:latin typeface="Times New Roman" panose="02020603050405020304" pitchFamily="18" charset="0"/>
                <a:cs typeface="Times New Roman" panose="02020603050405020304" pitchFamily="18" charset="0"/>
              </a:rPr>
              <a:t> on </a:t>
            </a:r>
            <a:r>
              <a:rPr lang="it-IT" sz="2400" dirty="0" err="1">
                <a:latin typeface="Times New Roman" panose="02020603050405020304" pitchFamily="18" charset="0"/>
                <a:cs typeface="Times New Roman" panose="02020603050405020304" pitchFamily="18" charset="0"/>
              </a:rPr>
              <a:t>medical</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resources</a:t>
            </a:r>
            <a:r>
              <a:rPr lang="it-IT" sz="2400" dirty="0">
                <a:latin typeface="Times New Roman" panose="02020603050405020304" pitchFamily="18" charset="0"/>
                <a:cs typeface="Times New Roman" panose="02020603050405020304" pitchFamily="18" charset="0"/>
              </a:rPr>
              <a:t>. </a:t>
            </a:r>
          </a:p>
        </p:txBody>
      </p:sp>
      <p:pic>
        <p:nvPicPr>
          <p:cNvPr id="10" name="Immagine 9">
            <a:extLst>
              <a:ext uri="{FF2B5EF4-FFF2-40B4-BE49-F238E27FC236}">
                <a16:creationId xmlns:a16="http://schemas.microsoft.com/office/drawing/2014/main" id="{ED022E28-34BC-D044-ABC2-0E95593CEE31}"/>
              </a:ext>
            </a:extLst>
          </p:cNvPr>
          <p:cNvPicPr>
            <a:picLocks noChangeAspect="1"/>
          </p:cNvPicPr>
          <p:nvPr/>
        </p:nvPicPr>
        <p:blipFill>
          <a:blip r:embed="rId4"/>
          <a:stretch>
            <a:fillRect/>
          </a:stretch>
        </p:blipFill>
        <p:spPr>
          <a:xfrm>
            <a:off x="4612028" y="2847477"/>
            <a:ext cx="2616844" cy="2209303"/>
          </a:xfrm>
          <a:prstGeom prst="rect">
            <a:avLst/>
          </a:prstGeom>
        </p:spPr>
      </p:pic>
    </p:spTree>
    <p:extLst>
      <p:ext uri="{BB962C8B-B14F-4D97-AF65-F5344CB8AC3E}">
        <p14:creationId xmlns:p14="http://schemas.microsoft.com/office/powerpoint/2010/main" val="2103204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2E5D64C8-39D4-A346-AF6D-DE12F4EF22F5}"/>
              </a:ext>
            </a:extLst>
          </p:cNvPr>
          <p:cNvSpPr>
            <a:spLocks noGrp="1"/>
          </p:cNvSpPr>
          <p:nvPr>
            <p:ph type="title"/>
          </p:nvPr>
        </p:nvSpPr>
        <p:spPr>
          <a:xfrm>
            <a:off x="848336" y="317998"/>
            <a:ext cx="9905998" cy="1478570"/>
          </a:xfrm>
        </p:spPr>
        <p:txBody>
          <a:bodyPr>
            <a:normAutofit/>
          </a:bodyPr>
          <a:lstStyle/>
          <a:p>
            <a:pPr algn="ctr"/>
            <a:r>
              <a:rPr lang="en-GB" sz="4000" b="1" u="sng" dirty="0">
                <a:latin typeface="Times New Roman" panose="02020603050405020304" pitchFamily="18" charset="0"/>
                <a:cs typeface="Times New Roman" panose="02020603050405020304" pitchFamily="18" charset="0"/>
              </a:rPr>
              <a:t>PERSONAL REFLECTION</a:t>
            </a:r>
          </a:p>
        </p:txBody>
      </p:sp>
      <p:sp>
        <p:nvSpPr>
          <p:cNvPr id="5" name="Segnaposto contenuto 10">
            <a:extLst>
              <a:ext uri="{FF2B5EF4-FFF2-40B4-BE49-F238E27FC236}">
                <a16:creationId xmlns:a16="http://schemas.microsoft.com/office/drawing/2014/main" id="{137124BD-A753-2742-9978-F993A366DB20}"/>
              </a:ext>
            </a:extLst>
          </p:cNvPr>
          <p:cNvSpPr>
            <a:spLocks noGrp="1"/>
          </p:cNvSpPr>
          <p:nvPr>
            <p:ph idx="1"/>
          </p:nvPr>
        </p:nvSpPr>
        <p:spPr>
          <a:xfrm>
            <a:off x="1422766" y="2385170"/>
            <a:ext cx="9905999" cy="1660948"/>
          </a:xfrm>
        </p:spPr>
        <p:txBody>
          <a:bodyPr>
            <a:normAutofit/>
          </a:bodyPr>
          <a:lstStyle/>
          <a:p>
            <a:r>
              <a:rPr lang="en-GB" dirty="0">
                <a:latin typeface="Times New Roman" panose="02020603050405020304" pitchFamily="18" charset="0"/>
                <a:cs typeface="Times New Roman" panose="02020603050405020304" pitchFamily="18" charset="0"/>
              </a:rPr>
              <a:t> This paper was very interesting and the subject is extremely current considering the global situation.</a:t>
            </a:r>
          </a:p>
          <a:p>
            <a:r>
              <a:rPr lang="en-US" dirty="0">
                <a:latin typeface="Times New Roman" panose="02020603050405020304" pitchFamily="18" charset="0"/>
                <a:cs typeface="Times New Roman" panose="02020603050405020304" pitchFamily="18" charset="0"/>
              </a:rPr>
              <a:t>We recommend reading this paper to people who are keen on ML . </a:t>
            </a:r>
            <a:endParaRPr lang="it-IT" dirty="0">
              <a:latin typeface="Times New Roman" panose="02020603050405020304" pitchFamily="18" charset="0"/>
              <a:cs typeface="Times New Roman" panose="02020603050405020304" pitchFamily="18" charset="0"/>
            </a:endParaRPr>
          </a:p>
          <a:p>
            <a:endParaRPr lang="it-IT" sz="2900" dirty="0"/>
          </a:p>
          <a:p>
            <a:pPr marL="0" indent="0">
              <a:buNone/>
            </a:pPr>
            <a:endParaRPr lang="it-IT" dirty="0"/>
          </a:p>
        </p:txBody>
      </p:sp>
    </p:spTree>
    <p:extLst>
      <p:ext uri="{BB962C8B-B14F-4D97-AF65-F5344CB8AC3E}">
        <p14:creationId xmlns:p14="http://schemas.microsoft.com/office/powerpoint/2010/main" val="3234104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022A95C-2A9F-6F4A-8860-1A0AB9F2A51B}"/>
              </a:ext>
            </a:extLst>
          </p:cNvPr>
          <p:cNvSpPr txBox="1"/>
          <p:nvPr/>
        </p:nvSpPr>
        <p:spPr>
          <a:xfrm>
            <a:off x="2208142" y="1213008"/>
            <a:ext cx="9481625" cy="4431983"/>
          </a:xfrm>
          <a:prstGeom prst="rect">
            <a:avLst/>
          </a:prstGeom>
          <a:noFill/>
        </p:spPr>
        <p:txBody>
          <a:bodyPr wrap="square" rtlCol="0">
            <a:spAutoFit/>
          </a:bodyPr>
          <a:lstStyle/>
          <a:p>
            <a:pPr marL="342900" indent="-342900">
              <a:buFontTx/>
              <a:buAutoNum type="arabicPeriod"/>
            </a:pPr>
            <a:r>
              <a:rPr lang="it-IT" sz="2400" b="1" dirty="0"/>
              <a:t>Definizione del problema e degli obiettivi dell’analisi dei dati </a:t>
            </a:r>
          </a:p>
          <a:p>
            <a:pPr marL="342900" indent="-342900">
              <a:buAutoNum type="arabicPeriod"/>
            </a:pPr>
            <a:r>
              <a:rPr lang="it-IT" sz="2400" b="1" dirty="0"/>
              <a:t>Introduzione al database</a:t>
            </a:r>
          </a:p>
          <a:p>
            <a:pPr marL="342900" indent="-342900">
              <a:buAutoNum type="arabicPeriod"/>
            </a:pPr>
            <a:r>
              <a:rPr lang="it-IT" sz="2400" b="1" dirty="0"/>
              <a:t>Descrizione del database:</a:t>
            </a:r>
          </a:p>
          <a:p>
            <a:pPr marL="800100" lvl="1" indent="-342900">
              <a:buAutoNum type="romanUcPeriod"/>
            </a:pPr>
            <a:r>
              <a:rPr lang="it-IT" sz="2400" b="1" dirty="0"/>
              <a:t>Comprensione e preparazione dei dati. </a:t>
            </a:r>
          </a:p>
          <a:p>
            <a:pPr marL="857250" lvl="1" indent="-400050">
              <a:buFont typeface="+mj-lt"/>
              <a:buAutoNum type="romanUcPeriod"/>
            </a:pPr>
            <a:r>
              <a:rPr lang="it-IT" sz="2400" b="1" dirty="0"/>
              <a:t>Analisi degli attributi</a:t>
            </a:r>
          </a:p>
          <a:p>
            <a:pPr marL="857250" lvl="1" indent="-400050">
              <a:buFont typeface="+mj-lt"/>
              <a:buAutoNum type="romanUcPeriod"/>
            </a:pPr>
            <a:r>
              <a:rPr lang="it-IT" sz="2400" b="1" dirty="0"/>
              <a:t>Trattamento dei dati mancanti </a:t>
            </a:r>
          </a:p>
          <a:p>
            <a:pPr marL="857250" lvl="1" indent="-400050">
              <a:buFont typeface="+mj-lt"/>
              <a:buAutoNum type="romanUcPeriod"/>
            </a:pPr>
            <a:r>
              <a:rPr lang="it-IT" sz="2400" b="1" dirty="0"/>
              <a:t>Selezione degli attributi</a:t>
            </a:r>
          </a:p>
          <a:p>
            <a:pPr marL="0" lvl="1"/>
            <a:r>
              <a:rPr lang="it-IT" sz="2400" b="1" dirty="0"/>
              <a:t>4. I modelli</a:t>
            </a:r>
          </a:p>
          <a:p>
            <a:pPr marL="0" lvl="1"/>
            <a:r>
              <a:rPr lang="it-IT" sz="2400" b="1" dirty="0"/>
              <a:t>5. Valutazione, confronto e scelta del modello</a:t>
            </a:r>
          </a:p>
          <a:p>
            <a:pPr marL="0" lvl="1"/>
            <a:r>
              <a:rPr lang="it-IT" sz="2400" b="1" dirty="0"/>
              <a:t>6. Valutazione e confronto tra modelli</a:t>
            </a:r>
          </a:p>
          <a:p>
            <a:pPr marL="0" lvl="1"/>
            <a:r>
              <a:rPr lang="it-IT" sz="2400" b="1" dirty="0"/>
              <a:t>7. Utilizzo dei modelli / Conclusione</a:t>
            </a:r>
          </a:p>
          <a:p>
            <a:endParaRPr lang="it-IT" dirty="0"/>
          </a:p>
        </p:txBody>
      </p:sp>
    </p:spTree>
    <p:extLst>
      <p:ext uri="{BB962C8B-B14F-4D97-AF65-F5344CB8AC3E}">
        <p14:creationId xmlns:p14="http://schemas.microsoft.com/office/powerpoint/2010/main" val="1096833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65F4B40D-8D53-7746-BFEB-76572171EEB6}"/>
              </a:ext>
            </a:extLst>
          </p:cNvPr>
          <p:cNvSpPr txBox="1">
            <a:spLocks noGrp="1"/>
          </p:cNvSpPr>
          <p:nvPr>
            <p:ph type="title" idx="4294967295"/>
          </p:nvPr>
        </p:nvSpPr>
        <p:spPr>
          <a:xfrm>
            <a:off x="1455923" y="2242242"/>
            <a:ext cx="9614154" cy="16877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sng" strike="noStrike" kern="1200" cap="all"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Thank you for your attention</a:t>
            </a:r>
            <a:endParaRPr kumimoji="0" lang="en-US" sz="4000" b="0" i="0" u="sng" strike="noStrike" kern="1200" cap="all"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714927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51B9AA4-5346-0F4A-8BE6-83C5EB46742F}"/>
              </a:ext>
            </a:extLst>
          </p:cNvPr>
          <p:cNvSpPr txBox="1"/>
          <p:nvPr/>
        </p:nvSpPr>
        <p:spPr>
          <a:xfrm>
            <a:off x="679993" y="5047285"/>
            <a:ext cx="11064240" cy="1107996"/>
          </a:xfrm>
          <a:prstGeom prst="rect">
            <a:avLst/>
          </a:prstGeom>
          <a:noFill/>
        </p:spPr>
        <p:txBody>
          <a:bodyPr wrap="square" rtlCol="0">
            <a:spAutoFit/>
          </a:bodyPr>
          <a:lstStyle/>
          <a:p>
            <a:r>
              <a:rPr lang="it-IT" sz="2400" dirty="0">
                <a:latin typeface="Times New Roman" panose="02020603050405020304" pitchFamily="18" charset="0"/>
                <a:cs typeface="Times New Roman" panose="02020603050405020304" pitchFamily="18" charset="0"/>
              </a:rPr>
              <a:t>In </a:t>
            </a:r>
            <a:r>
              <a:rPr lang="it-IT" sz="2400" dirty="0" err="1">
                <a:latin typeface="Times New Roman" panose="02020603050405020304" pitchFamily="18" charset="0"/>
                <a:cs typeface="Times New Roman" panose="02020603050405020304" pitchFamily="18" charset="0"/>
              </a:rPr>
              <a:t>this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study</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they</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developed</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validated</a:t>
            </a:r>
            <a:r>
              <a:rPr lang="it-IT" sz="2400" dirty="0">
                <a:latin typeface="Times New Roman" panose="02020603050405020304" pitchFamily="18" charset="0"/>
                <a:cs typeface="Times New Roman" panose="02020603050405020304" pitchFamily="18" charset="0"/>
              </a:rPr>
              <a:t>, and </a:t>
            </a:r>
            <a:r>
              <a:rPr lang="it-IT" sz="2400" dirty="0" err="1">
                <a:latin typeface="Times New Roman" panose="02020603050405020304" pitchFamily="18" charset="0"/>
                <a:cs typeface="Times New Roman" panose="02020603050405020304" pitchFamily="18" charset="0"/>
              </a:rPr>
              <a:t>analyzed</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predictive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models</a:t>
            </a:r>
            <a:r>
              <a:rPr lang="it-IT" sz="2400" dirty="0">
                <a:latin typeface="Times New Roman" panose="02020603050405020304" pitchFamily="18" charset="0"/>
                <a:cs typeface="Times New Roman" panose="02020603050405020304" pitchFamily="18" charset="0"/>
              </a:rPr>
              <a:t> for the </a:t>
            </a:r>
            <a:r>
              <a:rPr lang="it-IT" sz="2400" dirty="0" err="1">
                <a:latin typeface="Times New Roman" panose="02020603050405020304" pitchFamily="18" charset="0"/>
                <a:cs typeface="Times New Roman" panose="02020603050405020304" pitchFamily="18" charset="0"/>
              </a:rPr>
              <a:t>prognostication</a:t>
            </a:r>
            <a:r>
              <a:rPr lang="it-IT" sz="2400" dirty="0">
                <a:latin typeface="Times New Roman" panose="02020603050405020304" pitchFamily="18" charset="0"/>
                <a:cs typeface="Times New Roman" panose="02020603050405020304" pitchFamily="18" charset="0"/>
              </a:rPr>
              <a:t> of 3 </a:t>
            </a:r>
            <a:r>
              <a:rPr lang="it-IT" sz="2400" dirty="0" err="1">
                <a:latin typeface="Times New Roman" panose="02020603050405020304" pitchFamily="18" charset="0"/>
                <a:cs typeface="Times New Roman" panose="02020603050405020304" pitchFamily="18" charset="0"/>
              </a:rPr>
              <a:t>prevalent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outcomes</a:t>
            </a:r>
            <a:r>
              <a:rPr lang="it-IT" sz="2400" dirty="0">
                <a:latin typeface="Times New Roman" panose="02020603050405020304" pitchFamily="18" charset="0"/>
                <a:cs typeface="Times New Roman" panose="02020603050405020304" pitchFamily="18" charset="0"/>
              </a:rPr>
              <a:t> in the </a:t>
            </a:r>
            <a:r>
              <a:rPr lang="it-IT" sz="2400" dirty="0" err="1">
                <a:latin typeface="Times New Roman" panose="02020603050405020304" pitchFamily="18" charset="0"/>
                <a:cs typeface="Times New Roman" panose="02020603050405020304" pitchFamily="18" charset="0"/>
              </a:rPr>
              <a:t>setting</a:t>
            </a:r>
            <a:r>
              <a:rPr lang="it-IT" sz="2400" dirty="0">
                <a:latin typeface="Times New Roman" panose="02020603050405020304" pitchFamily="18" charset="0"/>
                <a:cs typeface="Times New Roman" panose="02020603050405020304" pitchFamily="18" charset="0"/>
              </a:rPr>
              <a:t> of COVID-19.</a:t>
            </a:r>
          </a:p>
          <a:p>
            <a:r>
              <a:rPr lang="it-IT" dirty="0"/>
              <a:t> </a:t>
            </a:r>
          </a:p>
        </p:txBody>
      </p:sp>
      <p:sp>
        <p:nvSpPr>
          <p:cNvPr id="3" name="CasellaDiTesto 2">
            <a:extLst>
              <a:ext uri="{FF2B5EF4-FFF2-40B4-BE49-F238E27FC236}">
                <a16:creationId xmlns:a16="http://schemas.microsoft.com/office/drawing/2014/main" id="{31803F25-3691-0041-B8C6-E3DE10897F3D}"/>
              </a:ext>
            </a:extLst>
          </p:cNvPr>
          <p:cNvSpPr txBox="1"/>
          <p:nvPr/>
        </p:nvSpPr>
        <p:spPr>
          <a:xfrm>
            <a:off x="2314236" y="76551"/>
            <a:ext cx="7241199" cy="646331"/>
          </a:xfrm>
          <a:prstGeom prst="rect">
            <a:avLst/>
          </a:prstGeom>
          <a:noFill/>
        </p:spPr>
        <p:txBody>
          <a:bodyPr wrap="square" rtlCol="0">
            <a:spAutoFit/>
          </a:bodyPr>
          <a:lstStyle/>
          <a:p>
            <a:r>
              <a:rPr lang="en-GB" dirty="0">
                <a:solidFill>
                  <a:schemeClr val="bg1"/>
                </a:solidFill>
              </a:rPr>
              <a:t>In this setting, delivering optimal care to COVID- 19 patients will require matching scarce resources to patients. </a:t>
            </a:r>
          </a:p>
        </p:txBody>
      </p:sp>
      <p:sp>
        <p:nvSpPr>
          <p:cNvPr id="4" name="CasellaDiTesto 3">
            <a:extLst>
              <a:ext uri="{FF2B5EF4-FFF2-40B4-BE49-F238E27FC236}">
                <a16:creationId xmlns:a16="http://schemas.microsoft.com/office/drawing/2014/main" id="{8F58C07E-D131-D243-B309-996ED7E1FCBA}"/>
              </a:ext>
            </a:extLst>
          </p:cNvPr>
          <p:cNvSpPr txBox="1"/>
          <p:nvPr/>
        </p:nvSpPr>
        <p:spPr>
          <a:xfrm>
            <a:off x="367904" y="2775380"/>
            <a:ext cx="11688417" cy="1107996"/>
          </a:xfrm>
          <a:prstGeom prst="rect">
            <a:avLst/>
          </a:prstGeom>
          <a:noFill/>
        </p:spPr>
        <p:txBody>
          <a:bodyPr wrap="square" rtlCol="0">
            <a:spAutoFit/>
          </a:bodyPr>
          <a:lstStyle/>
          <a:p>
            <a:pPr algn="ctr"/>
            <a:r>
              <a:rPr lang="en-GB" sz="2400" dirty="0">
                <a:latin typeface="Times New Roman" panose="02020603050405020304" pitchFamily="18" charset="0"/>
                <a:cs typeface="Times New Roman" panose="02020603050405020304" pitchFamily="18" charset="0"/>
              </a:rPr>
              <a:t>With accurate prognostication, patient needs may be anticipated and met with the necessary equipment and </a:t>
            </a:r>
            <a:r>
              <a:rPr lang="en-GB" sz="2400">
                <a:latin typeface="Times New Roman" panose="02020603050405020304" pitchFamily="18" charset="0"/>
                <a:cs typeface="Times New Roman" panose="02020603050405020304" pitchFamily="18" charset="0"/>
              </a:rPr>
              <a:t>provider experience </a:t>
            </a:r>
            <a:r>
              <a:rPr lang="en-GB" sz="2400" dirty="0">
                <a:latin typeface="Times New Roman" panose="02020603050405020304" pitchFamily="18" charset="0"/>
                <a:cs typeface="Times New Roman" panose="02020603050405020304" pitchFamily="18" charset="0"/>
              </a:rPr>
              <a:t>to limit disease progression or limit adverse outcomes.</a:t>
            </a:r>
          </a:p>
          <a:p>
            <a:endParaRPr lang="en-GB" dirty="0"/>
          </a:p>
        </p:txBody>
      </p:sp>
      <p:sp>
        <p:nvSpPr>
          <p:cNvPr id="5" name="CasellaDiTesto 4">
            <a:extLst>
              <a:ext uri="{FF2B5EF4-FFF2-40B4-BE49-F238E27FC236}">
                <a16:creationId xmlns:a16="http://schemas.microsoft.com/office/drawing/2014/main" id="{300AE215-16DB-B545-8AC0-6E08A73B5811}"/>
              </a:ext>
            </a:extLst>
          </p:cNvPr>
          <p:cNvSpPr txBox="1"/>
          <p:nvPr/>
        </p:nvSpPr>
        <p:spPr>
          <a:xfrm>
            <a:off x="1352055" y="825830"/>
            <a:ext cx="9409044" cy="830997"/>
          </a:xfrm>
          <a:prstGeom prst="rect">
            <a:avLst/>
          </a:prstGeom>
          <a:noFill/>
        </p:spPr>
        <p:txBody>
          <a:bodyPr wrap="square" rtlCol="0">
            <a:spAutoFit/>
          </a:bodyPr>
          <a:lstStyle/>
          <a:p>
            <a:pPr algn="ctr"/>
            <a:r>
              <a:rPr lang="it-IT" sz="2400" dirty="0" err="1">
                <a:latin typeface="Times New Roman" panose="02020603050405020304" pitchFamily="18" charset="0"/>
                <a:cs typeface="Times New Roman" panose="02020603050405020304" pitchFamily="18" charset="0"/>
              </a:rPr>
              <a:t>Efficient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distribution</a:t>
            </a:r>
            <a:r>
              <a:rPr lang="it-IT" sz="2400" dirty="0">
                <a:latin typeface="Times New Roman" panose="02020603050405020304" pitchFamily="18" charset="0"/>
                <a:cs typeface="Times New Roman" panose="02020603050405020304" pitchFamily="18" charset="0"/>
              </a:rPr>
              <a:t> of </a:t>
            </a:r>
            <a:r>
              <a:rPr lang="it-IT" sz="2400" dirty="0" err="1">
                <a:latin typeface="Times New Roman" panose="02020603050405020304" pitchFamily="18" charset="0"/>
                <a:cs typeface="Times New Roman" panose="02020603050405020304" pitchFamily="18" charset="0"/>
              </a:rPr>
              <a:t>resources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will</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depend</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critically</a:t>
            </a:r>
            <a:r>
              <a:rPr lang="it-IT" sz="2400" dirty="0">
                <a:latin typeface="Times New Roman" panose="02020603050405020304" pitchFamily="18" charset="0"/>
                <a:cs typeface="Times New Roman" panose="02020603050405020304" pitchFamily="18" charset="0"/>
              </a:rPr>
              <a:t> on </a:t>
            </a:r>
            <a:r>
              <a:rPr lang="it-IT" sz="2400" dirty="0" err="1">
                <a:latin typeface="Times New Roman" panose="02020603050405020304" pitchFamily="18" charset="0"/>
                <a:cs typeface="Times New Roman" panose="02020603050405020304" pitchFamily="18" charset="0"/>
              </a:rPr>
              <a:t>prognostic</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assessments</a:t>
            </a:r>
            <a:r>
              <a:rPr lang="it-IT" sz="2400" dirty="0">
                <a:latin typeface="Times New Roman" panose="02020603050405020304" pitchFamily="18" charset="0"/>
                <a:cs typeface="Times New Roman" panose="02020603050405020304" pitchFamily="18" charset="0"/>
              </a:rPr>
              <a:t> for new </a:t>
            </a:r>
            <a:r>
              <a:rPr lang="it-IT" sz="2400" dirty="0" err="1">
                <a:latin typeface="Times New Roman" panose="02020603050405020304" pitchFamily="18" charset="0"/>
                <a:cs typeface="Times New Roman" panose="02020603050405020304" pitchFamily="18" charset="0"/>
              </a:rPr>
              <a:t>patients</a:t>
            </a:r>
            <a:r>
              <a:rPr lang="it-IT" sz="2400" dirty="0">
                <a:latin typeface="Times New Roman" panose="02020603050405020304" pitchFamily="18" charset="0"/>
                <a:cs typeface="Times New Roman" panose="02020603050405020304" pitchFamily="18" charset="0"/>
              </a:rPr>
              <a:t> </a:t>
            </a:r>
            <a:endParaRPr lang="en-GB" sz="2400" dirty="0">
              <a:latin typeface="Times New Roman" panose="02020603050405020304" pitchFamily="18" charset="0"/>
              <a:cs typeface="Times New Roman" panose="02020603050405020304" pitchFamily="18" charset="0"/>
            </a:endParaRPr>
          </a:p>
        </p:txBody>
      </p:sp>
      <p:sp>
        <p:nvSpPr>
          <p:cNvPr id="13" name="Freccia giù 12">
            <a:extLst>
              <a:ext uri="{FF2B5EF4-FFF2-40B4-BE49-F238E27FC236}">
                <a16:creationId xmlns:a16="http://schemas.microsoft.com/office/drawing/2014/main" id="{9A94A552-DE23-8347-BA20-55970DC438F4}"/>
              </a:ext>
            </a:extLst>
          </p:cNvPr>
          <p:cNvSpPr/>
          <p:nvPr/>
        </p:nvSpPr>
        <p:spPr>
          <a:xfrm>
            <a:off x="5657561" y="1808624"/>
            <a:ext cx="554553" cy="8011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Freccia giù 13">
            <a:extLst>
              <a:ext uri="{FF2B5EF4-FFF2-40B4-BE49-F238E27FC236}">
                <a16:creationId xmlns:a16="http://schemas.microsoft.com/office/drawing/2014/main" id="{70599551-2EC2-0F47-AE3B-0A49C93E35D4}"/>
              </a:ext>
            </a:extLst>
          </p:cNvPr>
          <p:cNvSpPr/>
          <p:nvPr/>
        </p:nvSpPr>
        <p:spPr>
          <a:xfrm>
            <a:off x="5657560" y="3850918"/>
            <a:ext cx="554553" cy="8011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6073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9" name="CasellaDiTesto 8">
            <a:extLst>
              <a:ext uri="{FF2B5EF4-FFF2-40B4-BE49-F238E27FC236}">
                <a16:creationId xmlns:a16="http://schemas.microsoft.com/office/drawing/2014/main" id="{558176C4-3B7E-1643-916D-68A79CCABCDA}"/>
              </a:ext>
            </a:extLst>
          </p:cNvPr>
          <p:cNvSpPr txBox="1"/>
          <p:nvPr/>
        </p:nvSpPr>
        <p:spPr>
          <a:xfrm>
            <a:off x="6182117" y="2009774"/>
            <a:ext cx="4844521" cy="3541714"/>
          </a:xfrm>
          <a:prstGeom prst="rect">
            <a:avLst/>
          </a:prstGeom>
        </p:spPr>
        <p:txBody>
          <a:bodyPr vert="horz" lIns="91440" tIns="45720" rIns="91440" bIns="45720" rtlCol="0" anchor="ctr">
            <a:normAutofit/>
          </a:bodyPr>
          <a:lstStyle/>
          <a:p>
            <a:pPr marL="285750" indent="-228600" defTabSz="914400">
              <a:lnSpc>
                <a:spcPct val="120000"/>
              </a:lnSpc>
              <a:spcBef>
                <a:spcPct val="0"/>
              </a:spcBef>
              <a:spcAft>
                <a:spcPts val="600"/>
              </a:spcAft>
              <a:buSzPct val="12500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mechanical ventilation (MV) </a:t>
            </a:r>
          </a:p>
          <a:p>
            <a:pPr marL="57150" defTabSz="914400">
              <a:lnSpc>
                <a:spcPct val="120000"/>
              </a:lnSpc>
              <a:spcBef>
                <a:spcPct val="0"/>
              </a:spcBef>
              <a:spcAft>
                <a:spcPts val="600"/>
              </a:spcAft>
              <a:buSzPct val="125000"/>
            </a:pPr>
            <a:endParaRPr lang="en-GB" sz="2000" b="1" dirty="0"/>
          </a:p>
          <a:p>
            <a:pPr marL="285750" indent="-228600" defTabSz="914400">
              <a:lnSpc>
                <a:spcPct val="120000"/>
              </a:lnSpc>
              <a:spcBef>
                <a:spcPct val="0"/>
              </a:spcBef>
              <a:spcAft>
                <a:spcPts val="600"/>
              </a:spcAft>
              <a:buSzPct val="12500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renal replacement therapy (RRT)</a:t>
            </a:r>
          </a:p>
          <a:p>
            <a:pPr marL="57150" defTabSz="914400">
              <a:lnSpc>
                <a:spcPct val="120000"/>
              </a:lnSpc>
              <a:spcBef>
                <a:spcPct val="0"/>
              </a:spcBef>
              <a:spcAft>
                <a:spcPts val="600"/>
              </a:spcAft>
              <a:buSzPct val="125000"/>
            </a:pPr>
            <a:r>
              <a:rPr lang="en-GB" sz="2000" b="1" dirty="0"/>
              <a:t> </a:t>
            </a:r>
          </a:p>
          <a:p>
            <a:pPr marL="285750" indent="-228600" defTabSz="914400">
              <a:lnSpc>
                <a:spcPct val="120000"/>
              </a:lnSpc>
              <a:spcBef>
                <a:spcPct val="0"/>
              </a:spcBef>
              <a:spcAft>
                <a:spcPts val="600"/>
              </a:spcAft>
              <a:buSzPct val="12500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hospital readmission </a:t>
            </a:r>
            <a:endParaRPr lang="en-GB" sz="2000" b="1" cap="all" dirty="0">
              <a:latin typeface="Times New Roman" panose="02020603050405020304" pitchFamily="18" charset="0"/>
              <a:cs typeface="Times New Roman" panose="02020603050405020304" pitchFamily="18" charset="0"/>
            </a:endParaRPr>
          </a:p>
        </p:txBody>
      </p:sp>
      <p:sp>
        <p:nvSpPr>
          <p:cNvPr id="8" name="CasellaDiTesto 7">
            <a:extLst>
              <a:ext uri="{FF2B5EF4-FFF2-40B4-BE49-F238E27FC236}">
                <a16:creationId xmlns:a16="http://schemas.microsoft.com/office/drawing/2014/main" id="{F184BDD7-4603-D746-9431-99F8E89DF8CB}"/>
              </a:ext>
            </a:extLst>
          </p:cNvPr>
          <p:cNvSpPr txBox="1"/>
          <p:nvPr/>
        </p:nvSpPr>
        <p:spPr>
          <a:xfrm>
            <a:off x="6001565" y="2255927"/>
            <a:ext cx="4311710" cy="95644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endParaRPr lang="en-GB" sz="2000" cap="all">
              <a:latin typeface="+mj-lt"/>
              <a:ea typeface="+mj-ea"/>
              <a:cs typeface="+mj-cs"/>
            </a:endParaRPr>
          </a:p>
        </p:txBody>
      </p:sp>
      <p:sp>
        <p:nvSpPr>
          <p:cNvPr id="57" name="CasellaDiTesto 56">
            <a:extLst>
              <a:ext uri="{FF2B5EF4-FFF2-40B4-BE49-F238E27FC236}">
                <a16:creationId xmlns:a16="http://schemas.microsoft.com/office/drawing/2014/main" id="{22814989-3A9A-9249-A414-2838CBC3A55E}"/>
              </a:ext>
            </a:extLst>
          </p:cNvPr>
          <p:cNvSpPr txBox="1"/>
          <p:nvPr/>
        </p:nvSpPr>
        <p:spPr>
          <a:xfrm>
            <a:off x="3969592" y="342061"/>
            <a:ext cx="4544171" cy="870041"/>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GB" sz="4000" b="1" u="sng" dirty="0">
                <a:latin typeface="Times New Roman" panose="02020603050405020304" pitchFamily="18" charset="0"/>
                <a:cs typeface="Times New Roman" panose="02020603050405020304" pitchFamily="18" charset="0"/>
              </a:rPr>
              <a:t>OBJECTIVE</a:t>
            </a:r>
            <a:endParaRPr lang="en-GB" sz="4000" u="sng" dirty="0">
              <a:latin typeface="Times New Roman" panose="02020603050405020304" pitchFamily="18" charset="0"/>
              <a:cs typeface="Times New Roman" panose="02020603050405020304" pitchFamily="18" charset="0"/>
            </a:endParaRPr>
          </a:p>
          <a:p>
            <a:pPr algn="ctr" defTabSz="914400">
              <a:lnSpc>
                <a:spcPct val="90000"/>
              </a:lnSpc>
              <a:spcBef>
                <a:spcPct val="0"/>
              </a:spcBef>
              <a:spcAft>
                <a:spcPts val="600"/>
              </a:spcAft>
            </a:pPr>
            <a:endParaRPr lang="en-GB" sz="3300" cap="all" dirty="0">
              <a:latin typeface="+mj-lt"/>
              <a:ea typeface="+mj-ea"/>
              <a:cs typeface="+mj-cs"/>
            </a:endParaRPr>
          </a:p>
        </p:txBody>
      </p:sp>
      <p:pic>
        <p:nvPicPr>
          <p:cNvPr id="14" name="Immagine 13">
            <a:extLst>
              <a:ext uri="{FF2B5EF4-FFF2-40B4-BE49-F238E27FC236}">
                <a16:creationId xmlns:a16="http://schemas.microsoft.com/office/drawing/2014/main" id="{632A6E5D-5BF0-494C-95CE-3392590C8B6C}"/>
              </a:ext>
            </a:extLst>
          </p:cNvPr>
          <p:cNvPicPr>
            <a:picLocks noChangeAspect="1"/>
          </p:cNvPicPr>
          <p:nvPr/>
        </p:nvPicPr>
        <p:blipFill>
          <a:blip r:embed="rId4"/>
          <a:stretch>
            <a:fillRect/>
          </a:stretch>
        </p:blipFill>
        <p:spPr>
          <a:xfrm>
            <a:off x="10460367" y="3432155"/>
            <a:ext cx="1132541" cy="685795"/>
          </a:xfrm>
          <a:prstGeom prst="rect">
            <a:avLst/>
          </a:prstGeom>
        </p:spPr>
      </p:pic>
      <p:pic>
        <p:nvPicPr>
          <p:cNvPr id="60" name="Immagine 59">
            <a:extLst>
              <a:ext uri="{FF2B5EF4-FFF2-40B4-BE49-F238E27FC236}">
                <a16:creationId xmlns:a16="http://schemas.microsoft.com/office/drawing/2014/main" id="{C402F095-2FE1-5A4F-B2A9-BFA9EDB68869}"/>
              </a:ext>
            </a:extLst>
          </p:cNvPr>
          <p:cNvPicPr>
            <a:picLocks noChangeAspect="1"/>
          </p:cNvPicPr>
          <p:nvPr/>
        </p:nvPicPr>
        <p:blipFill>
          <a:blip r:embed="rId5"/>
          <a:stretch>
            <a:fillRect/>
          </a:stretch>
        </p:blipFill>
        <p:spPr>
          <a:xfrm>
            <a:off x="10091755" y="2461013"/>
            <a:ext cx="1093460" cy="633836"/>
          </a:xfrm>
          <a:prstGeom prst="rect">
            <a:avLst/>
          </a:prstGeom>
        </p:spPr>
      </p:pic>
      <p:sp>
        <p:nvSpPr>
          <p:cNvPr id="61" name="CasellaDiTesto 60">
            <a:extLst>
              <a:ext uri="{FF2B5EF4-FFF2-40B4-BE49-F238E27FC236}">
                <a16:creationId xmlns:a16="http://schemas.microsoft.com/office/drawing/2014/main" id="{EDA3F8D7-CF23-E144-B034-EBA74D7B1E0D}"/>
              </a:ext>
            </a:extLst>
          </p:cNvPr>
          <p:cNvSpPr txBox="1"/>
          <p:nvPr/>
        </p:nvSpPr>
        <p:spPr>
          <a:xfrm>
            <a:off x="866776" y="1060724"/>
            <a:ext cx="10269578" cy="984250"/>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GB" sz="2000" b="1" i="1" u="sng" dirty="0">
                <a:latin typeface="Times New Roman" panose="02020603050405020304" pitchFamily="18" charset="0"/>
                <a:cs typeface="Times New Roman" panose="02020603050405020304" pitchFamily="18" charset="0"/>
              </a:rPr>
              <a:t>The aim is to build interpretable prognostic models for covid-19 patients that estimate the risk of ARF requiring mechanical ventilation, AKI requiring RRT, and hospital readmission. </a:t>
            </a:r>
            <a:endParaRPr lang="en-GB" sz="2800" b="1" i="1" u="sng" dirty="0">
              <a:latin typeface="Times New Roman" panose="02020603050405020304" pitchFamily="18" charset="0"/>
              <a:ea typeface="+mj-ea"/>
              <a:cs typeface="Times New Roman" panose="02020603050405020304" pitchFamily="18" charset="0"/>
            </a:endParaRPr>
          </a:p>
        </p:txBody>
      </p:sp>
      <p:pic>
        <p:nvPicPr>
          <p:cNvPr id="63" name="Immagine 62">
            <a:extLst>
              <a:ext uri="{FF2B5EF4-FFF2-40B4-BE49-F238E27FC236}">
                <a16:creationId xmlns:a16="http://schemas.microsoft.com/office/drawing/2014/main" id="{44B03631-59CA-6E45-9733-63D566961139}"/>
              </a:ext>
            </a:extLst>
          </p:cNvPr>
          <p:cNvPicPr>
            <a:picLocks noChangeAspect="1"/>
          </p:cNvPicPr>
          <p:nvPr/>
        </p:nvPicPr>
        <p:blipFill rotWithShape="1">
          <a:blip r:embed="rId6"/>
          <a:srcRect r="-1" b="1757"/>
          <a:stretch/>
        </p:blipFill>
        <p:spPr>
          <a:xfrm>
            <a:off x="1105503" y="2251107"/>
            <a:ext cx="4662140"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691780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E318355-034B-334D-BFDE-802A8DCE473A}"/>
              </a:ext>
            </a:extLst>
          </p:cNvPr>
          <p:cNvSpPr txBox="1"/>
          <p:nvPr/>
        </p:nvSpPr>
        <p:spPr>
          <a:xfrm>
            <a:off x="3670852" y="656008"/>
            <a:ext cx="4784035" cy="707886"/>
          </a:xfrm>
          <a:prstGeom prst="rect">
            <a:avLst/>
          </a:prstGeom>
          <a:noFill/>
        </p:spPr>
        <p:txBody>
          <a:bodyPr wrap="square" rtlCol="0">
            <a:spAutoFit/>
          </a:bodyPr>
          <a:lstStyle/>
          <a:p>
            <a:r>
              <a:rPr lang="en-GB" sz="4000" b="1" u="sng" dirty="0">
                <a:latin typeface="Times New Roman" panose="02020603050405020304" pitchFamily="18" charset="0"/>
                <a:cs typeface="Times New Roman" panose="02020603050405020304" pitchFamily="18" charset="0"/>
              </a:rPr>
              <a:t>Dataset Description</a:t>
            </a:r>
          </a:p>
        </p:txBody>
      </p:sp>
      <p:sp>
        <p:nvSpPr>
          <p:cNvPr id="3" name="CasellaDiTesto 2">
            <a:hlinkClick r:id="rId3" action="ppaction://hlinksldjump"/>
            <a:extLst>
              <a:ext uri="{FF2B5EF4-FFF2-40B4-BE49-F238E27FC236}">
                <a16:creationId xmlns:a16="http://schemas.microsoft.com/office/drawing/2014/main" id="{0F24B5B7-9090-1F4D-817C-34B52D6488C8}"/>
              </a:ext>
            </a:extLst>
          </p:cNvPr>
          <p:cNvSpPr txBox="1"/>
          <p:nvPr/>
        </p:nvSpPr>
        <p:spPr>
          <a:xfrm>
            <a:off x="113043" y="2361371"/>
            <a:ext cx="3802974" cy="830997"/>
          </a:xfrm>
          <a:prstGeom prst="rect">
            <a:avLst/>
          </a:prstGeom>
          <a:noFill/>
        </p:spPr>
        <p:txBody>
          <a:bodyPr wrap="square" rtlCol="0">
            <a:spAutoFit/>
          </a:bodyPr>
          <a:lstStyle/>
          <a:p>
            <a:pPr lvl="1"/>
            <a:r>
              <a:rPr lang="it-IT" sz="2400" b="1" dirty="0">
                <a:latin typeface="Times New Roman" panose="02020603050405020304" pitchFamily="18" charset="0"/>
                <a:cs typeface="Times New Roman" panose="02020603050405020304" pitchFamily="18" charset="0"/>
              </a:rPr>
              <a:t>1. </a:t>
            </a:r>
            <a:r>
              <a:rPr lang="en-GB" sz="2400" b="1" dirty="0">
                <a:latin typeface="Times New Roman" panose="02020603050405020304" pitchFamily="18" charset="0"/>
                <a:cs typeface="Times New Roman" panose="02020603050405020304" pitchFamily="18" charset="0"/>
              </a:rPr>
              <a:t>Data sources and patient population</a:t>
            </a:r>
          </a:p>
        </p:txBody>
      </p:sp>
      <p:sp>
        <p:nvSpPr>
          <p:cNvPr id="7" name="CasellaDiTesto 6">
            <a:hlinkClick r:id="rId4" action="ppaction://hlinksldjump"/>
            <a:extLst>
              <a:ext uri="{FF2B5EF4-FFF2-40B4-BE49-F238E27FC236}">
                <a16:creationId xmlns:a16="http://schemas.microsoft.com/office/drawing/2014/main" id="{E0B6458C-8153-3045-A42F-911A41F4C937}"/>
              </a:ext>
            </a:extLst>
          </p:cNvPr>
          <p:cNvSpPr txBox="1"/>
          <p:nvPr/>
        </p:nvSpPr>
        <p:spPr>
          <a:xfrm>
            <a:off x="1722783" y="4078859"/>
            <a:ext cx="3288721" cy="738664"/>
          </a:xfrm>
          <a:prstGeom prst="rect">
            <a:avLst/>
          </a:prstGeom>
          <a:noFill/>
        </p:spPr>
        <p:txBody>
          <a:bodyPr wrap="none" rtlCol="0">
            <a:spAutoFit/>
          </a:bodyPr>
          <a:lstStyle/>
          <a:p>
            <a:pPr lvl="1"/>
            <a:r>
              <a:rPr lang="en-GB" sz="2400" b="1" dirty="0">
                <a:latin typeface="Times New Roman" panose="02020603050405020304" pitchFamily="18" charset="0"/>
                <a:cs typeface="Times New Roman" panose="02020603050405020304" pitchFamily="18" charset="0"/>
              </a:rPr>
              <a:t>2. Attribute analysis</a:t>
            </a:r>
          </a:p>
          <a:p>
            <a:endParaRPr lang="en-GB" dirty="0">
              <a:latin typeface="Times New Roman" panose="02020603050405020304" pitchFamily="18" charset="0"/>
              <a:cs typeface="Times New Roman" panose="02020603050405020304" pitchFamily="18" charset="0"/>
            </a:endParaRPr>
          </a:p>
        </p:txBody>
      </p:sp>
      <p:sp>
        <p:nvSpPr>
          <p:cNvPr id="12" name="CasellaDiTesto 11">
            <a:hlinkClick r:id="rId5" action="ppaction://hlinksldjump"/>
            <a:extLst>
              <a:ext uri="{FF2B5EF4-FFF2-40B4-BE49-F238E27FC236}">
                <a16:creationId xmlns:a16="http://schemas.microsoft.com/office/drawing/2014/main" id="{9DB493F8-BC9D-8E46-997F-19E0B940CDC7}"/>
              </a:ext>
            </a:extLst>
          </p:cNvPr>
          <p:cNvSpPr txBox="1"/>
          <p:nvPr/>
        </p:nvSpPr>
        <p:spPr>
          <a:xfrm>
            <a:off x="6266993" y="3929233"/>
            <a:ext cx="3372077" cy="461665"/>
          </a:xfrm>
          <a:prstGeom prst="rect">
            <a:avLst/>
          </a:prstGeom>
          <a:noFill/>
        </p:spPr>
        <p:txBody>
          <a:bodyPr wrap="none" rtlCol="0">
            <a:spAutoFit/>
          </a:bodyPr>
          <a:lstStyle/>
          <a:p>
            <a:pPr lvl="1"/>
            <a:r>
              <a:rPr lang="en-GB" sz="2400" b="1" dirty="0">
                <a:latin typeface="Times New Roman" panose="02020603050405020304" pitchFamily="18" charset="0"/>
                <a:cs typeface="Times New Roman" panose="02020603050405020304" pitchFamily="18" charset="0"/>
              </a:rPr>
              <a:t>3. Attribute selection</a:t>
            </a:r>
            <a:endParaRPr lang="en-GB" dirty="0">
              <a:latin typeface="Times New Roman" panose="02020603050405020304" pitchFamily="18" charset="0"/>
              <a:cs typeface="Times New Roman" panose="02020603050405020304" pitchFamily="18" charset="0"/>
            </a:endParaRPr>
          </a:p>
        </p:txBody>
      </p:sp>
      <p:cxnSp>
        <p:nvCxnSpPr>
          <p:cNvPr id="16" name="Connettore 2 15">
            <a:extLst>
              <a:ext uri="{FF2B5EF4-FFF2-40B4-BE49-F238E27FC236}">
                <a16:creationId xmlns:a16="http://schemas.microsoft.com/office/drawing/2014/main" id="{852A1548-6AEE-9144-B004-B9CB2E10B83A}"/>
              </a:ext>
            </a:extLst>
          </p:cNvPr>
          <p:cNvCxnSpPr/>
          <p:nvPr/>
        </p:nvCxnSpPr>
        <p:spPr>
          <a:xfrm flipH="1">
            <a:off x="2080591" y="1363894"/>
            <a:ext cx="1378226" cy="9419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F4378A53-2BA1-8A4E-A075-587C627CDAA6}"/>
              </a:ext>
            </a:extLst>
          </p:cNvPr>
          <p:cNvCxnSpPr>
            <a:cxnSpLocks/>
          </p:cNvCxnSpPr>
          <p:nvPr/>
        </p:nvCxnSpPr>
        <p:spPr>
          <a:xfrm flipH="1">
            <a:off x="3916017" y="1537252"/>
            <a:ext cx="1083365" cy="22858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4ABCB946-5891-5D4D-BF94-A17BB2F7FB8C}"/>
              </a:ext>
            </a:extLst>
          </p:cNvPr>
          <p:cNvCxnSpPr>
            <a:cxnSpLocks/>
          </p:cNvCxnSpPr>
          <p:nvPr/>
        </p:nvCxnSpPr>
        <p:spPr>
          <a:xfrm>
            <a:off x="6811616" y="1450178"/>
            <a:ext cx="1106557" cy="237289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CA4D7FE2-B4BB-0844-A2EF-E7ADA38975B7}"/>
              </a:ext>
            </a:extLst>
          </p:cNvPr>
          <p:cNvCxnSpPr>
            <a:cxnSpLocks/>
          </p:cNvCxnSpPr>
          <p:nvPr/>
        </p:nvCxnSpPr>
        <p:spPr>
          <a:xfrm>
            <a:off x="8216348" y="1363894"/>
            <a:ext cx="1422722" cy="7789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hlinkClick r:id="rId6" action="ppaction://hlinksldjump"/>
            <a:extLst>
              <a:ext uri="{FF2B5EF4-FFF2-40B4-BE49-F238E27FC236}">
                <a16:creationId xmlns:a16="http://schemas.microsoft.com/office/drawing/2014/main" id="{510080DD-ED66-3E43-8562-FE75FF1E3C2A}"/>
              </a:ext>
            </a:extLst>
          </p:cNvPr>
          <p:cNvSpPr txBox="1"/>
          <p:nvPr/>
        </p:nvSpPr>
        <p:spPr>
          <a:xfrm>
            <a:off x="8633791" y="2166001"/>
            <a:ext cx="2955235" cy="830997"/>
          </a:xfrm>
          <a:prstGeom prst="rect">
            <a:avLst/>
          </a:prstGeom>
          <a:noFill/>
        </p:spPr>
        <p:txBody>
          <a:bodyPr wrap="square" rtlCol="0">
            <a:spAutoFit/>
          </a:bodyPr>
          <a:lstStyle/>
          <a:p>
            <a:pPr lvl="1"/>
            <a:r>
              <a:rPr lang="en-GB" sz="2400" b="1" dirty="0">
                <a:latin typeface="Times New Roman" panose="02020603050405020304" pitchFamily="18" charset="0"/>
                <a:cs typeface="Times New Roman" panose="02020603050405020304" pitchFamily="18" charset="0"/>
              </a:rPr>
              <a:t>4. Treatment of missing value </a:t>
            </a:r>
          </a:p>
        </p:txBody>
      </p:sp>
    </p:spTree>
    <p:extLst>
      <p:ext uri="{BB962C8B-B14F-4D97-AF65-F5344CB8AC3E}">
        <p14:creationId xmlns:p14="http://schemas.microsoft.com/office/powerpoint/2010/main" val="215367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anim calcmode="lin" valueType="num">
                                      <p:cBhvr>
                                        <p:cTn id="44" dur="1000" fill="hold"/>
                                        <p:tgtEl>
                                          <p:spTgt spid="21"/>
                                        </p:tgtEl>
                                        <p:attrNameLst>
                                          <p:attrName>ppt_x</p:attrName>
                                        </p:attrNameLst>
                                      </p:cBhvr>
                                      <p:tavLst>
                                        <p:tav tm="0">
                                          <p:val>
                                            <p:strVal val="#ppt_x"/>
                                          </p:val>
                                        </p:tav>
                                        <p:tav tm="100000">
                                          <p:val>
                                            <p:strVal val="#ppt_x"/>
                                          </p:val>
                                        </p:tav>
                                      </p:tavLst>
                                    </p:anim>
                                    <p:anim calcmode="lin" valueType="num">
                                      <p:cBhvr>
                                        <p:cTn id="45" dur="1000" fill="hold"/>
                                        <p:tgtEl>
                                          <p:spTgt spid="2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2"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A32D4EF-ABD2-BA49-9150-71D09739360D}"/>
              </a:ext>
            </a:extLst>
          </p:cNvPr>
          <p:cNvSpPr txBox="1"/>
          <p:nvPr/>
        </p:nvSpPr>
        <p:spPr>
          <a:xfrm>
            <a:off x="2080591" y="191430"/>
            <a:ext cx="8415131" cy="870041"/>
          </a:xfrm>
          <a:prstGeom prst="rect">
            <a:avLst/>
          </a:prstGeom>
        </p:spPr>
        <p:txBody>
          <a:bodyPr vert="horz" lIns="91440" tIns="45720" rIns="91440" bIns="45720" rtlCol="0" anchor="ctr">
            <a:normAutofit fontScale="25000" lnSpcReduction="20000"/>
          </a:bodyPr>
          <a:lstStyle/>
          <a:p>
            <a:endParaRPr lang="it-IT" sz="16000" b="1" u="sng" dirty="0">
              <a:latin typeface="Times New Roman" panose="02020603050405020304" pitchFamily="18" charset="0"/>
              <a:cs typeface="Times New Roman" panose="02020603050405020304" pitchFamily="18" charset="0"/>
            </a:endParaRPr>
          </a:p>
          <a:p>
            <a:pPr algn="ctr"/>
            <a:r>
              <a:rPr lang="en-GB" sz="16000" b="1" u="sng" dirty="0">
                <a:latin typeface="Times New Roman" panose="02020603050405020304" pitchFamily="18" charset="0"/>
                <a:cs typeface="Times New Roman" panose="02020603050405020304" pitchFamily="18" charset="0"/>
              </a:rPr>
              <a:t>DATA SOURCES AND PATIENT POPULATION</a:t>
            </a:r>
            <a:endParaRPr lang="en-US" sz="3300" cap="all" dirty="0">
              <a:latin typeface="+mj-lt"/>
              <a:ea typeface="+mj-ea"/>
              <a:cs typeface="+mj-cs"/>
            </a:endParaRPr>
          </a:p>
        </p:txBody>
      </p:sp>
      <p:sp>
        <p:nvSpPr>
          <p:cNvPr id="2" name="CasellaDiTesto 1">
            <a:extLst>
              <a:ext uri="{FF2B5EF4-FFF2-40B4-BE49-F238E27FC236}">
                <a16:creationId xmlns:a16="http://schemas.microsoft.com/office/drawing/2014/main" id="{1CCC8967-05A9-9D4C-B6FC-CF11107F0423}"/>
              </a:ext>
            </a:extLst>
          </p:cNvPr>
          <p:cNvSpPr txBox="1"/>
          <p:nvPr/>
        </p:nvSpPr>
        <p:spPr>
          <a:xfrm>
            <a:off x="1192694" y="1444640"/>
            <a:ext cx="9713845" cy="1754326"/>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In the article are considered the patients positive, polymerase chain reaction–based SARS-CoV-2 test during their hospital course between March 2 and May 6 2020, with:</a:t>
            </a:r>
          </a:p>
          <a:p>
            <a:pPr marL="536575" indent="598488">
              <a:buAutoNum type="arabicPeriod"/>
            </a:pPr>
            <a:r>
              <a:rPr lang="en-GB" dirty="0">
                <a:latin typeface="Times New Roman" panose="02020603050405020304" pitchFamily="18" charset="0"/>
                <a:cs typeface="Times New Roman" panose="02020603050405020304" pitchFamily="18" charset="0"/>
              </a:rPr>
              <a:t>room visits,</a:t>
            </a:r>
          </a:p>
          <a:p>
            <a:pPr marL="536575" indent="598488">
              <a:buAutoNum type="arabicPeriod"/>
            </a:pPr>
            <a:r>
              <a:rPr lang="en-GB" dirty="0">
                <a:latin typeface="Times New Roman" panose="02020603050405020304" pitchFamily="18" charset="0"/>
                <a:cs typeface="Times New Roman" panose="02020603050405020304" pitchFamily="18" charset="0"/>
              </a:rPr>
              <a:t>hospital admissions,</a:t>
            </a:r>
          </a:p>
          <a:p>
            <a:pPr marL="536575" indent="598488">
              <a:buAutoNum type="arabicPeriod"/>
            </a:pPr>
            <a:r>
              <a:rPr lang="en-GB" dirty="0">
                <a:latin typeface="Times New Roman" panose="02020603050405020304" pitchFamily="18" charset="0"/>
                <a:cs typeface="Times New Roman" panose="02020603050405020304" pitchFamily="18" charset="0"/>
              </a:rPr>
              <a:t>or both</a:t>
            </a:r>
          </a:p>
          <a:p>
            <a:pPr marL="268288" indent="-254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models using electronic health record (EHR) data</a:t>
            </a:r>
            <a:endParaRPr lang="en-GB" dirty="0">
              <a:latin typeface="Times New Roman" panose="02020603050405020304" pitchFamily="18" charset="0"/>
              <a:cs typeface="Times New Roman" panose="02020603050405020304" pitchFamily="18" charset="0"/>
            </a:endParaRPr>
          </a:p>
        </p:txBody>
      </p:sp>
      <p:pic>
        <p:nvPicPr>
          <p:cNvPr id="7" name="Immagine 6" descr="Immagine che contiene freccia&#10;&#10;Descrizione generata automaticamente">
            <a:extLst>
              <a:ext uri="{FF2B5EF4-FFF2-40B4-BE49-F238E27FC236}">
                <a16:creationId xmlns:a16="http://schemas.microsoft.com/office/drawing/2014/main" id="{CE402F1D-0DA5-644E-8C67-34D83142D763}"/>
              </a:ext>
            </a:extLst>
          </p:cNvPr>
          <p:cNvPicPr>
            <a:picLocks noChangeAspect="1"/>
          </p:cNvPicPr>
          <p:nvPr/>
        </p:nvPicPr>
        <p:blipFill>
          <a:blip r:embed="rId3"/>
          <a:stretch>
            <a:fillRect/>
          </a:stretch>
        </p:blipFill>
        <p:spPr>
          <a:xfrm>
            <a:off x="10906539" y="3166793"/>
            <a:ext cx="728869" cy="728869"/>
          </a:xfrm>
          <a:prstGeom prst="rect">
            <a:avLst/>
          </a:prstGeom>
        </p:spPr>
      </p:pic>
      <p:sp>
        <p:nvSpPr>
          <p:cNvPr id="8" name="CasellaDiTesto 7">
            <a:extLst>
              <a:ext uri="{FF2B5EF4-FFF2-40B4-BE49-F238E27FC236}">
                <a16:creationId xmlns:a16="http://schemas.microsoft.com/office/drawing/2014/main" id="{AD024FD6-3D9E-254D-85EF-F60D5E1CDF49}"/>
              </a:ext>
            </a:extLst>
          </p:cNvPr>
          <p:cNvSpPr txBox="1"/>
          <p:nvPr/>
        </p:nvSpPr>
        <p:spPr>
          <a:xfrm>
            <a:off x="1099927" y="3915779"/>
            <a:ext cx="4108176" cy="2031325"/>
          </a:xfrm>
          <a:prstGeom prst="rect">
            <a:avLst/>
          </a:prstGeom>
          <a:noFill/>
        </p:spPr>
        <p:txBody>
          <a:bodyPr wrap="square" rtlCol="0">
            <a:spAutoFit/>
          </a:bodyPr>
          <a:lstStyle/>
          <a:p>
            <a:r>
              <a:rPr lang="it-IT" dirty="0">
                <a:latin typeface="Times New Roman" panose="02020603050405020304" pitchFamily="18" charset="0"/>
                <a:cs typeface="Times New Roman" panose="02020603050405020304" pitchFamily="18" charset="0"/>
              </a:rPr>
              <a:t>Data from:</a:t>
            </a: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Columbia University Irving Medical </a:t>
            </a:r>
            <a:r>
              <a:rPr lang="en-GB" dirty="0" err="1">
                <a:latin typeface="Times New Roman" panose="02020603050405020304" pitchFamily="18" charset="0"/>
                <a:cs typeface="Times New Roman" panose="02020603050405020304" pitchFamily="18" charset="0"/>
              </a:rPr>
              <a:t>Center</a:t>
            </a:r>
            <a:r>
              <a:rPr lang="en-GB" dirty="0">
                <a:latin typeface="Times New Roman" panose="02020603050405020304" pitchFamily="18" charset="0"/>
                <a:cs typeface="Times New Roman" panose="02020603050405020304" pitchFamily="18" charset="0"/>
              </a:rPr>
              <a:t>/</a:t>
            </a:r>
            <a:r>
              <a:rPr lang="en-GB" dirty="0" err="1">
                <a:latin typeface="Times New Roman" panose="02020603050405020304" pitchFamily="18" charset="0"/>
                <a:cs typeface="Times New Roman" panose="02020603050405020304" pitchFamily="18" charset="0"/>
              </a:rPr>
              <a:t>NewYork</a:t>
            </a:r>
            <a:r>
              <a:rPr lang="en-GB" dirty="0">
                <a:latin typeface="Times New Roman" panose="02020603050405020304" pitchFamily="18" charset="0"/>
                <a:cs typeface="Times New Roman" panose="02020603050405020304" pitchFamily="18" charset="0"/>
              </a:rPr>
              <a:t>-Presbyterian (CUIMC/NYP)</a:t>
            </a:r>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dirty="0" err="1">
                <a:latin typeface="Times New Roman" panose="02020603050405020304" pitchFamily="18" charset="0"/>
                <a:cs typeface="Times New Roman" panose="02020603050405020304" pitchFamily="18" charset="0"/>
              </a:rPr>
              <a:t>including</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Milstein</a:t>
            </a:r>
            <a:r>
              <a:rPr lang="it-IT" dirty="0">
                <a:latin typeface="Times New Roman" panose="02020603050405020304" pitchFamily="18" charset="0"/>
                <a:cs typeface="Times New Roman" panose="02020603050405020304" pitchFamily="18" charset="0"/>
              </a:rPr>
              <a:t> Hospital </a:t>
            </a:r>
          </a:p>
          <a:p>
            <a:pPr marL="285750" indent="-285750">
              <a:buFont typeface="Arial" panose="020B0604020202020204" pitchFamily="34" charset="0"/>
              <a:buChar char="•"/>
            </a:pPr>
            <a:r>
              <a:rPr lang="it-IT" dirty="0">
                <a:latin typeface="Times New Roman" panose="02020603050405020304" pitchFamily="18" charset="0"/>
                <a:cs typeface="Times New Roman" panose="02020603050405020304" pitchFamily="18" charset="0"/>
              </a:rPr>
              <a:t> the Morgan Stanley </a:t>
            </a:r>
            <a:r>
              <a:rPr lang="it-IT" dirty="0" err="1">
                <a:latin typeface="Times New Roman" panose="02020603050405020304" pitchFamily="18" charset="0"/>
                <a:cs typeface="Times New Roman" panose="02020603050405020304" pitchFamily="18" charset="0"/>
              </a:rPr>
              <a:t>Children’s</a:t>
            </a:r>
            <a:r>
              <a:rPr lang="it-IT" dirty="0">
                <a:latin typeface="Times New Roman" panose="02020603050405020304" pitchFamily="18" charset="0"/>
                <a:cs typeface="Times New Roman" panose="02020603050405020304" pitchFamily="18" charset="0"/>
              </a:rPr>
              <a:t> Hospital.</a:t>
            </a:r>
          </a:p>
        </p:txBody>
      </p:sp>
      <p:sp>
        <p:nvSpPr>
          <p:cNvPr id="13" name="CasellaDiTesto 12">
            <a:extLst>
              <a:ext uri="{FF2B5EF4-FFF2-40B4-BE49-F238E27FC236}">
                <a16:creationId xmlns:a16="http://schemas.microsoft.com/office/drawing/2014/main" id="{063457D6-B2CB-3847-B124-AEDD65E83B3D}"/>
              </a:ext>
            </a:extLst>
          </p:cNvPr>
          <p:cNvSpPr txBox="1"/>
          <p:nvPr/>
        </p:nvSpPr>
        <p:spPr>
          <a:xfrm>
            <a:off x="1404727" y="3392559"/>
            <a:ext cx="3174780" cy="523220"/>
          </a:xfrm>
          <a:prstGeom prst="rect">
            <a:avLst/>
          </a:prstGeom>
          <a:noFill/>
        </p:spPr>
        <p:txBody>
          <a:bodyPr wrap="none" rtlCol="0">
            <a:spAutoFit/>
          </a:bodyPr>
          <a:lstStyle/>
          <a:p>
            <a:r>
              <a:rPr lang="it-IT" sz="2800" b="1" dirty="0">
                <a:solidFill>
                  <a:srgbClr val="FF0000"/>
                </a:solidFill>
              </a:rPr>
              <a:t>Model Development</a:t>
            </a:r>
          </a:p>
        </p:txBody>
      </p:sp>
      <p:sp>
        <p:nvSpPr>
          <p:cNvPr id="14" name="CasellaDiTesto 13">
            <a:extLst>
              <a:ext uri="{FF2B5EF4-FFF2-40B4-BE49-F238E27FC236}">
                <a16:creationId xmlns:a16="http://schemas.microsoft.com/office/drawing/2014/main" id="{C4475717-EF25-924D-82DE-5F3ED1EFBC5F}"/>
              </a:ext>
            </a:extLst>
          </p:cNvPr>
          <p:cNvSpPr txBox="1"/>
          <p:nvPr/>
        </p:nvSpPr>
        <p:spPr>
          <a:xfrm>
            <a:off x="7612495" y="3429000"/>
            <a:ext cx="2753511" cy="523220"/>
          </a:xfrm>
          <a:prstGeom prst="rect">
            <a:avLst/>
          </a:prstGeom>
          <a:noFill/>
        </p:spPr>
        <p:txBody>
          <a:bodyPr wrap="none" rtlCol="0">
            <a:spAutoFit/>
          </a:bodyPr>
          <a:lstStyle/>
          <a:p>
            <a:r>
              <a:rPr lang="it-IT" sz="2800" b="1" dirty="0">
                <a:solidFill>
                  <a:srgbClr val="42D010"/>
                </a:solidFill>
              </a:rPr>
              <a:t>Model </a:t>
            </a:r>
            <a:r>
              <a:rPr lang="en-GB" sz="2800" b="1" dirty="0">
                <a:solidFill>
                  <a:srgbClr val="42D010"/>
                </a:solidFill>
              </a:rPr>
              <a:t>Validation</a:t>
            </a:r>
          </a:p>
        </p:txBody>
      </p:sp>
      <p:sp>
        <p:nvSpPr>
          <p:cNvPr id="15" name="CasellaDiTesto 14">
            <a:extLst>
              <a:ext uri="{FF2B5EF4-FFF2-40B4-BE49-F238E27FC236}">
                <a16:creationId xmlns:a16="http://schemas.microsoft.com/office/drawing/2014/main" id="{CB032A22-927D-5E4B-97C0-E2E10BA88FE2}"/>
              </a:ext>
            </a:extLst>
          </p:cNvPr>
          <p:cNvSpPr txBox="1"/>
          <p:nvPr/>
        </p:nvSpPr>
        <p:spPr>
          <a:xfrm>
            <a:off x="7209181" y="4065291"/>
            <a:ext cx="4678017" cy="923330"/>
          </a:xfrm>
          <a:prstGeom prst="rect">
            <a:avLst/>
          </a:prstGeom>
          <a:noFill/>
        </p:spPr>
        <p:txBody>
          <a:bodyPr wrap="square" rtlCol="0">
            <a:spAutoFit/>
          </a:bodyPr>
          <a:lstStyle/>
          <a:p>
            <a:r>
              <a:rPr lang="it-IT" dirty="0">
                <a:latin typeface="Times New Roman" panose="02020603050405020304" pitchFamily="18" charset="0"/>
                <a:cs typeface="Times New Roman" panose="02020603050405020304" pitchFamily="18" charset="0"/>
              </a:rPr>
              <a:t>Data from:</a:t>
            </a:r>
          </a:p>
          <a:p>
            <a:pPr marL="285750" indent="-285750">
              <a:buFont typeface="Arial" panose="020B0604020202020204" pitchFamily="34" charset="0"/>
              <a:buChar char="•"/>
            </a:pPr>
            <a:r>
              <a:rPr lang="it-IT" dirty="0">
                <a:latin typeface="Times New Roman" panose="02020603050405020304" pitchFamily="18" charset="0"/>
                <a:cs typeface="Times New Roman" panose="02020603050405020304" pitchFamily="18" charset="0"/>
              </a:rPr>
              <a:t>NYP Allen Hospital, a community hospital </a:t>
            </a:r>
            <a:r>
              <a:rPr lang="it-IT" dirty="0" err="1">
                <a:latin typeface="Times New Roman" panose="02020603050405020304" pitchFamily="18" charset="0"/>
                <a:cs typeface="Times New Roman" panose="02020603050405020304" pitchFamily="18" charset="0"/>
              </a:rPr>
              <a:t>member</a:t>
            </a:r>
            <a:r>
              <a:rPr lang="it-IT" dirty="0">
                <a:latin typeface="Times New Roman" panose="02020603050405020304" pitchFamily="18" charset="0"/>
                <a:cs typeface="Times New Roman" panose="02020603050405020304" pitchFamily="18" charset="0"/>
              </a:rPr>
              <a:t> of NYP</a:t>
            </a:r>
          </a:p>
        </p:txBody>
      </p:sp>
      <p:pic>
        <p:nvPicPr>
          <p:cNvPr id="17" name="Elemento grafico 16" descr="Riavvolgimento con riempimento a tinta unita">
            <a:hlinkClick r:id="rId4" action="ppaction://hlinksldjump"/>
            <a:extLst>
              <a:ext uri="{FF2B5EF4-FFF2-40B4-BE49-F238E27FC236}">
                <a16:creationId xmlns:a16="http://schemas.microsoft.com/office/drawing/2014/main" id="{B9E12505-6080-A642-9F6F-4CD0A10930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98696" y="5677449"/>
            <a:ext cx="914400" cy="914400"/>
          </a:xfrm>
          <a:prstGeom prst="rect">
            <a:avLst/>
          </a:prstGeom>
        </p:spPr>
      </p:pic>
    </p:spTree>
    <p:extLst>
      <p:ext uri="{BB962C8B-B14F-4D97-AF65-F5344CB8AC3E}">
        <p14:creationId xmlns:p14="http://schemas.microsoft.com/office/powerpoint/2010/main" val="3069227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A32D4EF-ABD2-BA49-9150-71D09739360D}"/>
              </a:ext>
            </a:extLst>
          </p:cNvPr>
          <p:cNvSpPr txBox="1"/>
          <p:nvPr/>
        </p:nvSpPr>
        <p:spPr>
          <a:xfrm>
            <a:off x="3376706" y="403162"/>
            <a:ext cx="6402293" cy="870041"/>
          </a:xfrm>
          <a:prstGeom prst="rect">
            <a:avLst/>
          </a:prstGeom>
        </p:spPr>
        <p:txBody>
          <a:bodyPr vert="horz" lIns="91440" tIns="45720" rIns="91440" bIns="45720" rtlCol="0" anchor="ctr">
            <a:normAutofit fontScale="25000" lnSpcReduction="20000"/>
          </a:bodyPr>
          <a:lstStyle/>
          <a:p>
            <a:endParaRPr lang="it-IT" u="sng" dirty="0"/>
          </a:p>
          <a:p>
            <a:r>
              <a:rPr lang="it-IT" sz="16000" b="1" u="sng" dirty="0">
                <a:latin typeface="Times New Roman" panose="02020603050405020304" pitchFamily="18" charset="0"/>
                <a:cs typeface="Times New Roman" panose="02020603050405020304" pitchFamily="18" charset="0"/>
              </a:rPr>
              <a:t>ATTRIBUTE ANALYSIS</a:t>
            </a:r>
            <a:endParaRPr lang="it-IT" sz="16000" u="sng" dirty="0">
              <a:latin typeface="Times New Roman" panose="02020603050405020304" pitchFamily="18" charset="0"/>
              <a:cs typeface="Times New Roman" panose="02020603050405020304" pitchFamily="18" charset="0"/>
            </a:endParaRPr>
          </a:p>
          <a:p>
            <a:pPr algn="ctr" defTabSz="914400">
              <a:lnSpc>
                <a:spcPct val="90000"/>
              </a:lnSpc>
              <a:spcBef>
                <a:spcPct val="0"/>
              </a:spcBef>
              <a:spcAft>
                <a:spcPts val="600"/>
              </a:spcAft>
            </a:pPr>
            <a:endParaRPr lang="en-US" sz="3300" cap="all" dirty="0">
              <a:latin typeface="+mj-lt"/>
              <a:ea typeface="+mj-ea"/>
              <a:cs typeface="+mj-cs"/>
            </a:endParaRPr>
          </a:p>
        </p:txBody>
      </p:sp>
      <p:sp>
        <p:nvSpPr>
          <p:cNvPr id="7" name="CasellaDiTesto 6">
            <a:extLst>
              <a:ext uri="{FF2B5EF4-FFF2-40B4-BE49-F238E27FC236}">
                <a16:creationId xmlns:a16="http://schemas.microsoft.com/office/drawing/2014/main" id="{78A108D0-4F0F-7648-929D-F06889C8A604}"/>
              </a:ext>
            </a:extLst>
          </p:cNvPr>
          <p:cNvSpPr txBox="1"/>
          <p:nvPr/>
        </p:nvSpPr>
        <p:spPr>
          <a:xfrm>
            <a:off x="7388495" y="2828834"/>
            <a:ext cx="4290885" cy="1200329"/>
          </a:xfrm>
          <a:prstGeom prst="rect">
            <a:avLst/>
          </a:prstGeom>
          <a:noFill/>
        </p:spPr>
        <p:txBody>
          <a:bodyPr wrap="square" rtlCol="0">
            <a:spAutoFit/>
          </a:bodyPr>
          <a:lstStyle/>
          <a:p>
            <a:pPr marL="979487" indent="-457200">
              <a:buFont typeface="Arial" panose="020B0604020202020204" pitchFamily="34" charset="0"/>
              <a:buChar char="•"/>
            </a:pPr>
            <a:r>
              <a:rPr lang="it-IT" sz="2400" dirty="0" err="1">
                <a:latin typeface="Times New Roman" panose="02020603050405020304" pitchFamily="18" charset="0"/>
                <a:cs typeface="Times New Roman" panose="02020603050405020304" pitchFamily="18" charset="0"/>
              </a:rPr>
              <a:t>Clinical</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laboratory</a:t>
            </a:r>
            <a:r>
              <a:rPr lang="it-IT" sz="2400" dirty="0">
                <a:latin typeface="Times New Roman" panose="02020603050405020304" pitchFamily="18" charset="0"/>
                <a:cs typeface="Times New Roman" panose="02020603050405020304" pitchFamily="18" charset="0"/>
              </a:rPr>
              <a:t> test </a:t>
            </a:r>
            <a:r>
              <a:rPr lang="it-IT" sz="2400" dirty="0" err="1">
                <a:latin typeface="Times New Roman" panose="02020603050405020304" pitchFamily="18" charset="0"/>
                <a:cs typeface="Times New Roman" panose="02020603050405020304" pitchFamily="18" charset="0"/>
              </a:rPr>
              <a:t>results</a:t>
            </a:r>
            <a:endParaRPr lang="it-IT" sz="2400" dirty="0">
              <a:latin typeface="Times New Roman" panose="02020603050405020304" pitchFamily="18" charset="0"/>
              <a:cs typeface="Times New Roman" panose="02020603050405020304" pitchFamily="18" charset="0"/>
            </a:endParaRPr>
          </a:p>
          <a:p>
            <a:pPr marL="939800" indent="-417513">
              <a:buFont typeface="Arial" panose="020B0604020202020204" pitchFamily="34" charset="0"/>
              <a:buChar char="•"/>
            </a:pPr>
            <a:r>
              <a:rPr lang="it-IT" sz="2400" dirty="0" err="1">
                <a:latin typeface="Times New Roman" panose="02020603050405020304" pitchFamily="18" charset="0"/>
                <a:cs typeface="Times New Roman" panose="02020603050405020304" pitchFamily="18" charset="0"/>
              </a:rPr>
              <a:t>vital</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signs</a:t>
            </a:r>
            <a:endParaRPr lang="it-IT" sz="2400" dirty="0">
              <a:latin typeface="Times New Roman" panose="02020603050405020304" pitchFamily="18" charset="0"/>
              <a:cs typeface="Times New Roman" panose="02020603050405020304" pitchFamily="18" charset="0"/>
            </a:endParaRPr>
          </a:p>
        </p:txBody>
      </p:sp>
      <p:sp>
        <p:nvSpPr>
          <p:cNvPr id="8" name="CasellaDiTesto 7">
            <a:extLst>
              <a:ext uri="{FF2B5EF4-FFF2-40B4-BE49-F238E27FC236}">
                <a16:creationId xmlns:a16="http://schemas.microsoft.com/office/drawing/2014/main" id="{9DD61420-C585-D246-BFA9-A81105AE0373}"/>
              </a:ext>
            </a:extLst>
          </p:cNvPr>
          <p:cNvSpPr txBox="1"/>
          <p:nvPr/>
        </p:nvSpPr>
        <p:spPr>
          <a:xfrm>
            <a:off x="869655" y="2878860"/>
            <a:ext cx="2858475" cy="1261884"/>
          </a:xfrm>
          <a:prstGeom prst="rect">
            <a:avLst/>
          </a:prstGeom>
          <a:noFill/>
        </p:spPr>
        <p:txBody>
          <a:bodyPr wrap="none" rtlCol="0">
            <a:spAutoFit/>
          </a:bodyPr>
          <a:lstStyle/>
          <a:p>
            <a:pPr marL="939800" indent="-417513">
              <a:buFont typeface="Arial" panose="020B0604020202020204" pitchFamily="34" charset="0"/>
              <a:buChar char="•"/>
            </a:pPr>
            <a:r>
              <a:rPr lang="it-IT" sz="2400" dirty="0" err="1">
                <a:latin typeface="Times New Roman" panose="02020603050405020304" pitchFamily="18" charset="0"/>
                <a:cs typeface="Times New Roman" panose="02020603050405020304" pitchFamily="18" charset="0"/>
              </a:rPr>
              <a:t>demographics</a:t>
            </a:r>
            <a:endParaRPr lang="it-IT" sz="2400" dirty="0">
              <a:latin typeface="Times New Roman" panose="02020603050405020304" pitchFamily="18" charset="0"/>
              <a:cs typeface="Times New Roman" panose="02020603050405020304" pitchFamily="18" charset="0"/>
            </a:endParaRPr>
          </a:p>
          <a:p>
            <a:pPr marL="939800" indent="-417513">
              <a:buFont typeface="Arial" panose="020B0604020202020204" pitchFamily="34" charset="0"/>
              <a:buChar char="•"/>
            </a:pPr>
            <a:r>
              <a:rPr lang="it-IT" sz="2400" dirty="0" err="1">
                <a:latin typeface="Times New Roman" panose="02020603050405020304" pitchFamily="18" charset="0"/>
                <a:cs typeface="Times New Roman" panose="02020603050405020304" pitchFamily="18" charset="0"/>
              </a:rPr>
              <a:t>conditions</a:t>
            </a:r>
            <a:endParaRPr lang="it-IT" sz="2400" dirty="0">
              <a:latin typeface="Times New Roman" panose="02020603050405020304" pitchFamily="18" charset="0"/>
              <a:cs typeface="Times New Roman" panose="02020603050405020304" pitchFamily="18" charset="0"/>
            </a:endParaRPr>
          </a:p>
          <a:p>
            <a:endParaRPr lang="it-IT" sz="2800" dirty="0"/>
          </a:p>
        </p:txBody>
      </p:sp>
      <p:sp>
        <p:nvSpPr>
          <p:cNvPr id="13" name="CasellaDiTesto 12">
            <a:extLst>
              <a:ext uri="{FF2B5EF4-FFF2-40B4-BE49-F238E27FC236}">
                <a16:creationId xmlns:a16="http://schemas.microsoft.com/office/drawing/2014/main" id="{8BAC8929-1B40-9346-81CD-C1E96BFAD149}"/>
              </a:ext>
            </a:extLst>
          </p:cNvPr>
          <p:cNvSpPr txBox="1"/>
          <p:nvPr/>
        </p:nvSpPr>
        <p:spPr>
          <a:xfrm>
            <a:off x="869655" y="1464177"/>
            <a:ext cx="3820277" cy="646331"/>
          </a:xfrm>
          <a:prstGeom prst="rect">
            <a:avLst/>
          </a:prstGeom>
          <a:noFill/>
        </p:spPr>
        <p:txBody>
          <a:bodyPr wrap="none" rtlCol="0">
            <a:spAutoFit/>
          </a:bodyPr>
          <a:lstStyle/>
          <a:p>
            <a:r>
              <a:rPr lang="it-IT" sz="3600" dirty="0"/>
              <a:t>The </a:t>
            </a:r>
            <a:r>
              <a:rPr lang="it-IT" sz="3600" dirty="0" err="1"/>
              <a:t>dataset</a:t>
            </a:r>
            <a:r>
              <a:rPr lang="it-IT" sz="3600" dirty="0"/>
              <a:t> include</a:t>
            </a:r>
            <a:r>
              <a:rPr lang="it-IT" sz="2800" dirty="0"/>
              <a:t>:</a:t>
            </a:r>
          </a:p>
        </p:txBody>
      </p:sp>
      <p:sp>
        <p:nvSpPr>
          <p:cNvPr id="14" name="Ovale 13">
            <a:extLst>
              <a:ext uri="{FF2B5EF4-FFF2-40B4-BE49-F238E27FC236}">
                <a16:creationId xmlns:a16="http://schemas.microsoft.com/office/drawing/2014/main" id="{F7350015-22A0-214B-AB7C-9CCE77811186}"/>
              </a:ext>
            </a:extLst>
          </p:cNvPr>
          <p:cNvSpPr/>
          <p:nvPr/>
        </p:nvSpPr>
        <p:spPr>
          <a:xfrm>
            <a:off x="869656" y="2736502"/>
            <a:ext cx="3421128" cy="117048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2800"/>
          </a:p>
        </p:txBody>
      </p:sp>
      <p:cxnSp>
        <p:nvCxnSpPr>
          <p:cNvPr id="18" name="Connettore 2 17">
            <a:extLst>
              <a:ext uri="{FF2B5EF4-FFF2-40B4-BE49-F238E27FC236}">
                <a16:creationId xmlns:a16="http://schemas.microsoft.com/office/drawing/2014/main" id="{3BB80D4B-426F-B24A-9F59-021F052273F5}"/>
              </a:ext>
            </a:extLst>
          </p:cNvPr>
          <p:cNvCxnSpPr>
            <a:cxnSpLocks/>
          </p:cNvCxnSpPr>
          <p:nvPr/>
        </p:nvCxnSpPr>
        <p:spPr>
          <a:xfrm>
            <a:off x="2473876" y="4039760"/>
            <a:ext cx="0" cy="11144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5D7D4ECF-5736-F746-909C-BE31FE5F331C}"/>
              </a:ext>
            </a:extLst>
          </p:cNvPr>
          <p:cNvSpPr txBox="1"/>
          <p:nvPr/>
        </p:nvSpPr>
        <p:spPr>
          <a:xfrm>
            <a:off x="1090804" y="5132213"/>
            <a:ext cx="3032177" cy="523220"/>
          </a:xfrm>
          <a:prstGeom prst="rect">
            <a:avLst/>
          </a:prstGeom>
          <a:noFill/>
        </p:spPr>
        <p:txBody>
          <a:bodyPr wrap="none" rtlCol="0">
            <a:spAutoFit/>
          </a:bodyPr>
          <a:lstStyle/>
          <a:p>
            <a:r>
              <a:rPr lang="it-IT" sz="2800" b="1" u="sng" dirty="0">
                <a:solidFill>
                  <a:srgbClr val="FF0000"/>
                </a:solidFill>
                <a:latin typeface="Times New Roman" panose="02020603050405020304" pitchFamily="18" charset="0"/>
                <a:cs typeface="Times New Roman" panose="02020603050405020304" pitchFamily="18" charset="0"/>
              </a:rPr>
              <a:t>STANDARDIZED</a:t>
            </a:r>
          </a:p>
        </p:txBody>
      </p:sp>
      <p:sp>
        <p:nvSpPr>
          <p:cNvPr id="21" name="Ovale 20">
            <a:extLst>
              <a:ext uri="{FF2B5EF4-FFF2-40B4-BE49-F238E27FC236}">
                <a16:creationId xmlns:a16="http://schemas.microsoft.com/office/drawing/2014/main" id="{94226C3F-B8DD-D94D-9CEF-1D6E33DE6975}"/>
              </a:ext>
            </a:extLst>
          </p:cNvPr>
          <p:cNvSpPr/>
          <p:nvPr/>
        </p:nvSpPr>
        <p:spPr>
          <a:xfrm>
            <a:off x="7568897" y="2531042"/>
            <a:ext cx="3930080" cy="1669711"/>
          </a:xfrm>
          <a:prstGeom prst="ellipse">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2800">
              <a:solidFill>
                <a:srgbClr val="00B050"/>
              </a:solidFill>
            </a:endParaRPr>
          </a:p>
        </p:txBody>
      </p:sp>
      <p:cxnSp>
        <p:nvCxnSpPr>
          <p:cNvPr id="22" name="Connettore 2 21">
            <a:extLst>
              <a:ext uri="{FF2B5EF4-FFF2-40B4-BE49-F238E27FC236}">
                <a16:creationId xmlns:a16="http://schemas.microsoft.com/office/drawing/2014/main" id="{4F3C1AE1-1E68-5549-B394-1502EBC136AD}"/>
              </a:ext>
            </a:extLst>
          </p:cNvPr>
          <p:cNvCxnSpPr>
            <a:cxnSpLocks/>
          </p:cNvCxnSpPr>
          <p:nvPr/>
        </p:nvCxnSpPr>
        <p:spPr>
          <a:xfrm>
            <a:off x="9437247" y="4372344"/>
            <a:ext cx="0" cy="8903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CasellaDiTesto 22">
            <a:extLst>
              <a:ext uri="{FF2B5EF4-FFF2-40B4-BE49-F238E27FC236}">
                <a16:creationId xmlns:a16="http://schemas.microsoft.com/office/drawing/2014/main" id="{17254666-034A-2A4E-AAA6-C4350415E157}"/>
              </a:ext>
            </a:extLst>
          </p:cNvPr>
          <p:cNvSpPr txBox="1"/>
          <p:nvPr/>
        </p:nvSpPr>
        <p:spPr>
          <a:xfrm>
            <a:off x="7962994" y="5262718"/>
            <a:ext cx="3141886" cy="523220"/>
          </a:xfrm>
          <a:prstGeom prst="rect">
            <a:avLst/>
          </a:prstGeom>
          <a:noFill/>
          <a:ln>
            <a:noFill/>
          </a:ln>
        </p:spPr>
        <p:txBody>
          <a:bodyPr wrap="none" rtlCol="0">
            <a:spAutoFit/>
          </a:bodyPr>
          <a:lstStyle/>
          <a:p>
            <a:r>
              <a:rPr lang="it-IT" sz="2800" b="1" u="sng" dirty="0">
                <a:solidFill>
                  <a:srgbClr val="00B050"/>
                </a:solidFill>
                <a:latin typeface="Times New Roman" panose="02020603050405020304" pitchFamily="18" charset="0"/>
                <a:cs typeface="Times New Roman" panose="02020603050405020304" pitchFamily="18" charset="0"/>
              </a:rPr>
              <a:t>BINARY CODING</a:t>
            </a:r>
          </a:p>
        </p:txBody>
      </p:sp>
      <p:sp>
        <p:nvSpPr>
          <p:cNvPr id="29" name="CasellaDiTesto 28">
            <a:extLst>
              <a:ext uri="{FF2B5EF4-FFF2-40B4-BE49-F238E27FC236}">
                <a16:creationId xmlns:a16="http://schemas.microsoft.com/office/drawing/2014/main" id="{8D6F6A52-A64F-5049-9BD1-A7BFA47240FD}"/>
              </a:ext>
            </a:extLst>
          </p:cNvPr>
          <p:cNvSpPr txBox="1"/>
          <p:nvPr/>
        </p:nvSpPr>
        <p:spPr>
          <a:xfrm>
            <a:off x="4545444" y="2905779"/>
            <a:ext cx="2310248" cy="461665"/>
          </a:xfrm>
          <a:prstGeom prst="rect">
            <a:avLst/>
          </a:prstGeom>
          <a:noFill/>
        </p:spPr>
        <p:txBody>
          <a:bodyPr wrap="none" rtlCol="0">
            <a:spAutoFit/>
          </a:bodyPr>
          <a:lstStyle/>
          <a:p>
            <a:pPr marL="285750" indent="-285750">
              <a:buFont typeface="Arial" panose="020B0604020202020204" pitchFamily="34" charset="0"/>
              <a:buChar char="•"/>
            </a:pPr>
            <a:r>
              <a:rPr lang="it-IT" sz="2400" dirty="0">
                <a:latin typeface="Times New Roman" panose="02020603050405020304" pitchFamily="18" charset="0"/>
                <a:cs typeface="Times New Roman" panose="02020603050405020304" pitchFamily="18" charset="0"/>
              </a:rPr>
              <a:t>smoking status</a:t>
            </a:r>
          </a:p>
        </p:txBody>
      </p:sp>
      <p:pic>
        <p:nvPicPr>
          <p:cNvPr id="41" name="Elemento grafico 40" descr="Riavvolgimento con riempimento a tinta unita">
            <a:hlinkClick r:id="rId3" action="ppaction://hlinksldjump"/>
            <a:extLst>
              <a:ext uri="{FF2B5EF4-FFF2-40B4-BE49-F238E27FC236}">
                <a16:creationId xmlns:a16="http://schemas.microsoft.com/office/drawing/2014/main" id="{D7D47A1A-8848-CB4E-9D44-105922FD77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98696" y="5677449"/>
            <a:ext cx="914400" cy="914400"/>
          </a:xfrm>
          <a:prstGeom prst="rect">
            <a:avLst/>
          </a:prstGeom>
        </p:spPr>
      </p:pic>
    </p:spTree>
    <p:extLst>
      <p:ext uri="{BB962C8B-B14F-4D97-AF65-F5344CB8AC3E}">
        <p14:creationId xmlns:p14="http://schemas.microsoft.com/office/powerpoint/2010/main" val="95027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edge">
                                      <p:cBhvr>
                                        <p:cTn id="7" dur="2000"/>
                                        <p:tgtEl>
                                          <p:spTgt spid="14"/>
                                        </p:tgtEl>
                                      </p:cBhvr>
                                    </p:animEffect>
                                  </p:childTnLst>
                                </p:cTn>
                              </p:par>
                              <p:par>
                                <p:cTn id="8" presetID="2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edge">
                                      <p:cBhvr>
                                        <p:cTn id="10" dur="2000"/>
                                        <p:tgtEl>
                                          <p:spTgt spid="18"/>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edge">
                                      <p:cBhvr>
                                        <p:cTn id="13" dur="20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edge">
                                      <p:cBhvr>
                                        <p:cTn id="18" dur="2000"/>
                                        <p:tgtEl>
                                          <p:spTgt spid="21"/>
                                        </p:tgtEl>
                                      </p:cBhvr>
                                    </p:animEffect>
                                  </p:childTnLst>
                                </p:cTn>
                              </p:par>
                              <p:par>
                                <p:cTn id="19" presetID="2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edge">
                                      <p:cBhvr>
                                        <p:cTn id="21" dur="2000"/>
                                        <p:tgtEl>
                                          <p:spTgt spid="22"/>
                                        </p:tgtEl>
                                      </p:cBhvr>
                                    </p:animEffect>
                                  </p:childTnLst>
                                </p:cTn>
                              </p:par>
                              <p:par>
                                <p:cTn id="22" presetID="2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edge">
                                      <p:cBhvr>
                                        <p:cTn id="24"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p:bldP spid="21" grpId="0" animBg="1"/>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A32D4EF-ABD2-BA49-9150-71D09739360D}"/>
              </a:ext>
            </a:extLst>
          </p:cNvPr>
          <p:cNvSpPr txBox="1"/>
          <p:nvPr/>
        </p:nvSpPr>
        <p:spPr>
          <a:xfrm>
            <a:off x="3416021" y="443221"/>
            <a:ext cx="6179047" cy="870041"/>
          </a:xfrm>
          <a:prstGeom prst="rect">
            <a:avLst/>
          </a:prstGeom>
        </p:spPr>
        <p:txBody>
          <a:bodyPr vert="horz" lIns="91440" tIns="45720" rIns="91440" bIns="45720" rtlCol="0" anchor="ctr">
            <a:normAutofit fontScale="85000" lnSpcReduction="10000"/>
          </a:bodyPr>
          <a:lstStyle/>
          <a:p>
            <a:endParaRPr lang="it-IT" u="sng" dirty="0"/>
          </a:p>
          <a:p>
            <a:r>
              <a:rPr lang="it-IT" sz="4300" b="1" u="sng" dirty="0">
                <a:latin typeface="Times New Roman" panose="02020603050405020304" pitchFamily="18" charset="0"/>
                <a:cs typeface="Times New Roman" panose="02020603050405020304" pitchFamily="18" charset="0"/>
              </a:rPr>
              <a:t>ATTRIBUTE SELECTION</a:t>
            </a:r>
            <a:endParaRPr lang="it-IT" sz="4300" u="sng" dirty="0">
              <a:latin typeface="Times New Roman" panose="02020603050405020304" pitchFamily="18" charset="0"/>
              <a:cs typeface="Times New Roman" panose="02020603050405020304" pitchFamily="18" charset="0"/>
            </a:endParaRPr>
          </a:p>
          <a:p>
            <a:pPr algn="ctr" defTabSz="914400">
              <a:lnSpc>
                <a:spcPct val="90000"/>
              </a:lnSpc>
              <a:spcBef>
                <a:spcPct val="0"/>
              </a:spcBef>
              <a:spcAft>
                <a:spcPts val="600"/>
              </a:spcAft>
            </a:pPr>
            <a:endParaRPr lang="en-US" sz="3300" cap="all" dirty="0">
              <a:latin typeface="+mj-lt"/>
              <a:ea typeface="+mj-ea"/>
              <a:cs typeface="+mj-cs"/>
            </a:endParaRPr>
          </a:p>
        </p:txBody>
      </p:sp>
      <p:sp>
        <p:nvSpPr>
          <p:cNvPr id="3" name="CasellaDiTesto 2">
            <a:extLst>
              <a:ext uri="{FF2B5EF4-FFF2-40B4-BE49-F238E27FC236}">
                <a16:creationId xmlns:a16="http://schemas.microsoft.com/office/drawing/2014/main" id="{DC3948ED-126E-7743-B8BD-6465BEB13503}"/>
              </a:ext>
            </a:extLst>
          </p:cNvPr>
          <p:cNvSpPr txBox="1"/>
          <p:nvPr/>
        </p:nvSpPr>
        <p:spPr>
          <a:xfrm>
            <a:off x="1095742" y="1313262"/>
            <a:ext cx="10464004" cy="5570756"/>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For </a:t>
            </a:r>
            <a:r>
              <a:rPr lang="en-GB" sz="2000" b="1" u="sng" dirty="0">
                <a:latin typeface="Times New Roman" panose="02020603050405020304" pitchFamily="18" charset="0"/>
                <a:cs typeface="Times New Roman" panose="02020603050405020304" pitchFamily="18" charset="0"/>
              </a:rPr>
              <a:t>RRT and mechanical ventilation models</a:t>
            </a:r>
            <a:r>
              <a:rPr lang="en-GB" sz="2000"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GB" sz="2000" b="1" dirty="0">
              <a:latin typeface="Times New Roman" panose="02020603050405020304" pitchFamily="18" charset="0"/>
              <a:cs typeface="Times New Roman" panose="02020603050405020304" pitchFamily="18" charset="0"/>
            </a:endParaRPr>
          </a:p>
          <a:p>
            <a:pPr marL="742950" lvl="1" indent="-285750">
              <a:buFont typeface="Wingdings" pitchFamily="2" charset="2"/>
              <a:buChar char="Ø"/>
            </a:pPr>
            <a:r>
              <a:rPr lang="en-GB" sz="2000" dirty="0">
                <a:latin typeface="Times New Roman" panose="02020603050405020304" pitchFamily="18" charset="0"/>
                <a:cs typeface="Times New Roman" panose="02020603050405020304" pitchFamily="18" charset="0"/>
              </a:rPr>
              <a:t>Used data collected during </a:t>
            </a:r>
            <a:r>
              <a:rPr lang="en-GB" sz="2000" b="1" dirty="0">
                <a:latin typeface="Times New Roman" panose="02020603050405020304" pitchFamily="18" charset="0"/>
                <a:cs typeface="Times New Roman" panose="02020603050405020304" pitchFamily="18" charset="0"/>
              </a:rPr>
              <a:t>the first 12 hours </a:t>
            </a:r>
            <a:r>
              <a:rPr lang="en-GB" sz="2000" dirty="0">
                <a:latin typeface="Times New Roman" panose="02020603050405020304" pitchFamily="18" charset="0"/>
                <a:cs typeface="Times New Roman" panose="02020603050405020304" pitchFamily="18" charset="0"/>
              </a:rPr>
              <a:t>of the current hospital course, because:</a:t>
            </a:r>
          </a:p>
          <a:p>
            <a:pPr marL="1200150" lvl="2" indent="-285750">
              <a:buFont typeface="Wingdings" pitchFamily="2" charset="2"/>
              <a:buChar char="à"/>
            </a:pPr>
            <a:r>
              <a:rPr lang="en-GB" sz="2000" dirty="0">
                <a:latin typeface="Times New Roman" panose="02020603050405020304" pitchFamily="18" charset="0"/>
                <a:cs typeface="Times New Roman" panose="02020603050405020304" pitchFamily="18" charset="0"/>
              </a:rPr>
              <a:t>The 12- hour constraint is meant to exclude early events</a:t>
            </a:r>
          </a:p>
          <a:p>
            <a:pPr marL="1200150" lvl="2" indent="-285750">
              <a:buFont typeface="Wingdings" pitchFamily="2" charset="2"/>
              <a:buChar char="à"/>
            </a:pPr>
            <a:r>
              <a:rPr lang="en-GB" sz="2000" dirty="0">
                <a:latin typeface="Times New Roman" panose="02020603050405020304" pitchFamily="18" charset="0"/>
                <a:cs typeface="Times New Roman" panose="02020603050405020304" pitchFamily="18" charset="0"/>
              </a:rPr>
              <a:t>This constraint also removes episodes occurring prior to a patient’s arrival in the hospital</a:t>
            </a:r>
          </a:p>
          <a:p>
            <a:pPr lvl="2"/>
            <a:endParaRPr lang="en-GB" sz="2000" dirty="0">
              <a:latin typeface="Times New Roman" panose="02020603050405020304" pitchFamily="18" charset="0"/>
              <a:cs typeface="Times New Roman" panose="02020603050405020304" pitchFamily="18" charset="0"/>
            </a:endParaRPr>
          </a:p>
          <a:p>
            <a:pPr marL="742950" lvl="1" indent="-285750">
              <a:buFont typeface="Wingdings" pitchFamily="2" charset="2"/>
              <a:buChar char="Ø"/>
            </a:pPr>
            <a:r>
              <a:rPr lang="en-GB" sz="2000" dirty="0">
                <a:latin typeface="Times New Roman" panose="02020603050405020304" pitchFamily="18" charset="0"/>
                <a:cs typeface="Times New Roman" panose="02020603050405020304" pitchFamily="18" charset="0"/>
              </a:rPr>
              <a:t>Included data from patients’ prior visits. </a:t>
            </a:r>
          </a:p>
          <a:p>
            <a:endParaRPr lang="en-GB"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For </a:t>
            </a:r>
            <a:r>
              <a:rPr lang="en-GB" sz="2000" b="1" u="sng" dirty="0">
                <a:latin typeface="Times New Roman" panose="02020603050405020304" pitchFamily="18" charset="0"/>
                <a:cs typeface="Times New Roman" panose="02020603050405020304" pitchFamily="18" charset="0"/>
              </a:rPr>
              <a:t>readmission models</a:t>
            </a:r>
            <a:r>
              <a:rPr lang="en-GB" sz="2000"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GB" sz="2000" b="1" dirty="0">
              <a:latin typeface="Times New Roman" panose="02020603050405020304" pitchFamily="18" charset="0"/>
              <a:cs typeface="Times New Roman" panose="02020603050405020304" pitchFamily="18" charset="0"/>
            </a:endParaRPr>
          </a:p>
          <a:p>
            <a:pPr marL="742950" lvl="1" indent="-285750">
              <a:buFont typeface="Wingdings" pitchFamily="2" charset="2"/>
              <a:buChar char="Ø"/>
            </a:pPr>
            <a:r>
              <a:rPr lang="en-GB" sz="2000" dirty="0">
                <a:latin typeface="Times New Roman" panose="02020603050405020304" pitchFamily="18" charset="0"/>
                <a:cs typeface="Times New Roman" panose="02020603050405020304" pitchFamily="18" charset="0"/>
              </a:rPr>
              <a:t>Considered the same attribute</a:t>
            </a:r>
          </a:p>
          <a:p>
            <a:pPr marL="742950" lvl="1" indent="-285750">
              <a:buFont typeface="Wingdings" pitchFamily="2" charset="2"/>
              <a:buChar char="Ø"/>
            </a:pPr>
            <a:r>
              <a:rPr lang="en-GB" sz="2000" dirty="0">
                <a:latin typeface="Times New Roman" panose="02020603050405020304" pitchFamily="18" charset="0"/>
                <a:cs typeface="Times New Roman" panose="02020603050405020304" pitchFamily="18" charset="0"/>
              </a:rPr>
              <a:t>Extended the data collecting period, not just the first 12 hours</a:t>
            </a:r>
          </a:p>
          <a:p>
            <a:pPr marL="742950" lvl="1" indent="-285750">
              <a:buFont typeface="Wingdings" pitchFamily="2" charset="2"/>
              <a:buChar char="Ø"/>
            </a:pPr>
            <a:endParaRPr lang="en-GB" sz="2000" dirty="0">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Included in the feature only the condition that appears if only in 5 patients.</a:t>
            </a:r>
          </a:p>
          <a:p>
            <a:pPr marL="342900" lvl="0" indent="-342900">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Not excluded patients who died during the clinical treatment</a:t>
            </a:r>
          </a:p>
          <a:p>
            <a:pPr marL="285750" indent="-285750">
              <a:buFont typeface="Arial" panose="020B0604020202020204" pitchFamily="34" charset="0"/>
              <a:buChar char="•"/>
            </a:pPr>
            <a:endParaRPr lang="it-IT" dirty="0"/>
          </a:p>
          <a:p>
            <a:endParaRPr lang="it-IT" dirty="0"/>
          </a:p>
        </p:txBody>
      </p:sp>
      <p:pic>
        <p:nvPicPr>
          <p:cNvPr id="12" name="Elemento grafico 11" descr="Riavvolgimento con riempimento a tinta unita">
            <a:hlinkClick r:id="rId3" action="ppaction://hlinksldjump"/>
            <a:extLst>
              <a:ext uri="{FF2B5EF4-FFF2-40B4-BE49-F238E27FC236}">
                <a16:creationId xmlns:a16="http://schemas.microsoft.com/office/drawing/2014/main" id="{3A4D452D-137A-2244-823A-114273E4F9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98696" y="5677449"/>
            <a:ext cx="914400" cy="914400"/>
          </a:xfrm>
          <a:prstGeom prst="rect">
            <a:avLst/>
          </a:prstGeom>
        </p:spPr>
      </p:pic>
    </p:spTree>
    <p:extLst>
      <p:ext uri="{BB962C8B-B14F-4D97-AF65-F5344CB8AC3E}">
        <p14:creationId xmlns:p14="http://schemas.microsoft.com/office/powerpoint/2010/main" val="2916103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AD4B6CAC-6C6D-DB4A-A5E8-3311664E9B9A}"/>
              </a:ext>
            </a:extLst>
          </p:cNvPr>
          <p:cNvSpPr txBox="1"/>
          <p:nvPr/>
        </p:nvSpPr>
        <p:spPr>
          <a:xfrm>
            <a:off x="1141413" y="618518"/>
            <a:ext cx="4459286"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b="1" u="sng" cap="all" dirty="0">
                <a:latin typeface="+mj-lt"/>
                <a:ea typeface="+mj-ea"/>
                <a:cs typeface="+mj-cs"/>
              </a:rPr>
              <a:t>MISSING</a:t>
            </a:r>
            <a:r>
              <a:rPr lang="en-US" sz="3200" b="1" u="sng" cap="all" dirty="0">
                <a:latin typeface="+mj-lt"/>
                <a:ea typeface="+mj-ea"/>
                <a:cs typeface="+mj-cs"/>
              </a:rPr>
              <a:t> </a:t>
            </a:r>
            <a:r>
              <a:rPr lang="en-US" sz="4000" b="1" u="sng" cap="all" dirty="0">
                <a:latin typeface="+mj-lt"/>
                <a:ea typeface="+mj-ea"/>
                <a:cs typeface="+mj-cs"/>
              </a:rPr>
              <a:t>VALUE</a:t>
            </a:r>
            <a:endParaRPr lang="en-US" sz="4000" u="sng" cap="all" dirty="0">
              <a:latin typeface="+mj-lt"/>
              <a:ea typeface="+mj-ea"/>
              <a:cs typeface="+mj-cs"/>
            </a:endParaRPr>
          </a:p>
        </p:txBody>
      </p:sp>
      <p:sp>
        <p:nvSpPr>
          <p:cNvPr id="5" name="Rettangolo 4">
            <a:extLst>
              <a:ext uri="{FF2B5EF4-FFF2-40B4-BE49-F238E27FC236}">
                <a16:creationId xmlns:a16="http://schemas.microsoft.com/office/drawing/2014/main" id="{D89A31BB-4659-2C4D-8056-C36CFF61F9A8}"/>
              </a:ext>
            </a:extLst>
          </p:cNvPr>
          <p:cNvSpPr/>
          <p:nvPr/>
        </p:nvSpPr>
        <p:spPr>
          <a:xfrm>
            <a:off x="1141412" y="2249487"/>
            <a:ext cx="4459287" cy="2422526"/>
          </a:xfrm>
          <a:prstGeom prst="rect">
            <a:avLst/>
          </a:prstGeom>
        </p:spPr>
        <p:txBody>
          <a:bodyPr vert="horz" lIns="91440" tIns="45720" rIns="91440" bIns="45720" rtlCol="0">
            <a:normAutofit/>
          </a:bodyPr>
          <a:lstStyle/>
          <a:p>
            <a:pPr indent="-228600" defTabSz="914400">
              <a:lnSpc>
                <a:spcPct val="120000"/>
              </a:lnSpc>
              <a:spcAft>
                <a:spcPts val="600"/>
              </a:spcAft>
              <a:buSzPct val="125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a:t>
            </a:r>
            <a:r>
              <a:rPr lang="en-US" sz="2000" b="1" dirty="0">
                <a:latin typeface="Times New Roman" panose="02020603050405020304" pitchFamily="18" charset="0"/>
                <a:cs typeface="Times New Roman" panose="02020603050405020304" pitchFamily="18" charset="0"/>
              </a:rPr>
              <a:t>numerical variables</a:t>
            </a:r>
            <a:r>
              <a:rPr lang="en-US" sz="2000" dirty="0">
                <a:latin typeface="Times New Roman" panose="02020603050405020304" pitchFamily="18" charset="0"/>
                <a:cs typeface="Times New Roman" panose="02020603050405020304" pitchFamily="18" charset="0"/>
              </a:rPr>
              <a:t>,  imputed missing values using Scikit-</a:t>
            </a:r>
            <a:r>
              <a:rPr lang="en-US" sz="2000" dirty="0" err="1">
                <a:latin typeface="Times New Roman" panose="02020603050405020304" pitchFamily="18" charset="0"/>
                <a:cs typeface="Times New Roman" panose="02020603050405020304" pitchFamily="18" charset="0"/>
              </a:rPr>
              <a:t>learn’s</a:t>
            </a:r>
            <a:r>
              <a:rPr lang="en-US" sz="2000" dirty="0">
                <a:latin typeface="Times New Roman" panose="02020603050405020304" pitchFamily="18" charset="0"/>
                <a:cs typeface="Times New Roman" panose="02020603050405020304" pitchFamily="18" charset="0"/>
              </a:rPr>
              <a:t> implementation of the MICE algorithm. </a:t>
            </a:r>
          </a:p>
          <a:p>
            <a:pPr indent="-228600" defTabSz="914400">
              <a:lnSpc>
                <a:spcPct val="120000"/>
              </a:lnSpc>
              <a:spcAft>
                <a:spcPts val="600"/>
              </a:spcAft>
              <a:buSzPct val="125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a:t>
            </a:r>
            <a:r>
              <a:rPr lang="en-US" sz="2000" b="1" dirty="0">
                <a:latin typeface="Times New Roman" panose="02020603050405020304" pitchFamily="18" charset="0"/>
                <a:cs typeface="Times New Roman" panose="02020603050405020304" pitchFamily="18" charset="0"/>
              </a:rPr>
              <a:t>categorical variables </a:t>
            </a:r>
            <a:r>
              <a:rPr lang="en-US" sz="2000" dirty="0">
                <a:latin typeface="Times New Roman" panose="02020603050405020304" pitchFamily="18" charset="0"/>
                <a:cs typeface="Times New Roman" panose="02020603050405020304" pitchFamily="18" charset="0"/>
              </a:rPr>
              <a:t>imputed missing values using the most common class in the training set. </a:t>
            </a:r>
          </a:p>
        </p:txBody>
      </p:sp>
      <p:pic>
        <p:nvPicPr>
          <p:cNvPr id="9" name="Immagine 8">
            <a:extLst>
              <a:ext uri="{FF2B5EF4-FFF2-40B4-BE49-F238E27FC236}">
                <a16:creationId xmlns:a16="http://schemas.microsoft.com/office/drawing/2014/main" id="{33776186-5B06-444C-8051-0F2454DFA79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6096000" y="1595492"/>
            <a:ext cx="5456279" cy="364206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6" name="Elemento grafico 5" descr="Riavvolgimento con riempimento a tinta unita">
            <a:hlinkClick r:id="rId5" action="ppaction://hlinksldjump"/>
            <a:extLst>
              <a:ext uri="{FF2B5EF4-FFF2-40B4-BE49-F238E27FC236}">
                <a16:creationId xmlns:a16="http://schemas.microsoft.com/office/drawing/2014/main" id="{9B5CEB1C-D22B-6440-B6E8-32C9631DA0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98696" y="5677449"/>
            <a:ext cx="914400" cy="914400"/>
          </a:xfrm>
          <a:prstGeom prst="rect">
            <a:avLst/>
          </a:prstGeom>
        </p:spPr>
      </p:pic>
    </p:spTree>
    <p:extLst>
      <p:ext uri="{BB962C8B-B14F-4D97-AF65-F5344CB8AC3E}">
        <p14:creationId xmlns:p14="http://schemas.microsoft.com/office/powerpoint/2010/main" val="13010675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{57340041-0F5C-7148-BB16-54A4C38E7570}tf10001122</Template>
  <TotalTime>1916</TotalTime>
  <Words>2267</Words>
  <Application>Microsoft Macintosh PowerPoint</Application>
  <PresentationFormat>Widescreen</PresentationFormat>
  <Paragraphs>238</Paragraphs>
  <Slides>22</Slides>
  <Notes>21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22</vt:i4>
      </vt:variant>
    </vt:vector>
  </HeadingPairs>
  <TitlesOfParts>
    <vt:vector size="29" baseType="lpstr">
      <vt:lpstr>Arial</vt:lpstr>
      <vt:lpstr>Calibri</vt:lpstr>
      <vt:lpstr>Cambria Math</vt:lpstr>
      <vt:lpstr>Times New Roman</vt:lpstr>
      <vt:lpstr>Tw Cen MT</vt:lpstr>
      <vt:lpstr>Wingdings</vt:lpstr>
      <vt:lpstr>Circuito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model</vt:lpstr>
      <vt:lpstr>Model selection</vt:lpstr>
      <vt:lpstr>HYPERPARAMETERS  TUNING</vt:lpstr>
      <vt:lpstr>Model performance in development cohort </vt:lpstr>
      <vt:lpstr>Model performance in VALIDATION cohort </vt:lpstr>
      <vt:lpstr>CALIBRATION</vt:lpstr>
      <vt:lpstr>FEATURE IMPORTANCE</vt:lpstr>
      <vt:lpstr>Using shap for features</vt:lpstr>
      <vt:lpstr>DISCUSSION</vt:lpstr>
      <vt:lpstr>Presentazione standard di PowerPoint</vt:lpstr>
      <vt:lpstr>PERSONAL REFLECTION</vt:lpstr>
      <vt:lpstr>Presentazione standard di PowerPoint</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eleonora trapani</dc:creator>
  <cp:lastModifiedBy>eleonora trapani</cp:lastModifiedBy>
  <cp:revision>82</cp:revision>
  <dcterms:created xsi:type="dcterms:W3CDTF">2022-03-25T15:17:25Z</dcterms:created>
  <dcterms:modified xsi:type="dcterms:W3CDTF">2022-04-06T10:31:01Z</dcterms:modified>
</cp:coreProperties>
</file>